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Berkshire Swash" panose="020B0604020202020204" charset="0"/>
      <p:regular r:id="rId22"/>
    </p:embeddedFon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7" d="100"/>
          <a:sy n="47" d="100"/>
        </p:scale>
        <p:origin x="6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11.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40.sv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3766" y="5704007"/>
            <a:ext cx="5998308" cy="3801428"/>
          </a:xfrm>
          <a:custGeom>
            <a:avLst/>
            <a:gdLst/>
            <a:ahLst/>
            <a:cxnLst/>
            <a:rect l="l" t="t" r="r" b="b"/>
            <a:pathLst>
              <a:path w="5998308" h="3801428">
                <a:moveTo>
                  <a:pt x="0" y="0"/>
                </a:moveTo>
                <a:lnTo>
                  <a:pt x="5998309" y="0"/>
                </a:lnTo>
                <a:lnTo>
                  <a:pt x="5998309" y="3801428"/>
                </a:lnTo>
                <a:lnTo>
                  <a:pt x="0" y="380142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3074493" y="6063575"/>
            <a:ext cx="3376196" cy="3194725"/>
          </a:xfrm>
          <a:custGeom>
            <a:avLst/>
            <a:gdLst/>
            <a:ahLst/>
            <a:cxnLst/>
            <a:rect l="l" t="t" r="r" b="b"/>
            <a:pathLst>
              <a:path w="3376196" h="3194725">
                <a:moveTo>
                  <a:pt x="0" y="0"/>
                </a:moveTo>
                <a:lnTo>
                  <a:pt x="3376196" y="0"/>
                </a:lnTo>
                <a:lnTo>
                  <a:pt x="3376196" y="3194725"/>
                </a:lnTo>
                <a:lnTo>
                  <a:pt x="0" y="3194725"/>
                </a:lnTo>
                <a:lnTo>
                  <a:pt x="0" y="0"/>
                </a:lnTo>
                <a:close/>
              </a:path>
            </a:pathLst>
          </a:custGeom>
          <a:blipFill>
            <a:blip r:embed="rId4"/>
            <a:stretch>
              <a:fillRect/>
            </a:stretch>
          </a:blipFill>
        </p:spPr>
      </p:sp>
      <p:sp>
        <p:nvSpPr>
          <p:cNvPr id="4" name="Freeform 4"/>
          <p:cNvSpPr/>
          <p:nvPr/>
        </p:nvSpPr>
        <p:spPr>
          <a:xfrm>
            <a:off x="8364718" y="6380797"/>
            <a:ext cx="4255087" cy="2877503"/>
          </a:xfrm>
          <a:custGeom>
            <a:avLst/>
            <a:gdLst/>
            <a:ahLst/>
            <a:cxnLst/>
            <a:rect l="l" t="t" r="r" b="b"/>
            <a:pathLst>
              <a:path w="4255087" h="2877503">
                <a:moveTo>
                  <a:pt x="0" y="0"/>
                </a:moveTo>
                <a:lnTo>
                  <a:pt x="4255087" y="0"/>
                </a:lnTo>
                <a:lnTo>
                  <a:pt x="4255087" y="2877503"/>
                </a:lnTo>
                <a:lnTo>
                  <a:pt x="0" y="287750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TextBox 5"/>
          <p:cNvSpPr txBox="1"/>
          <p:nvPr/>
        </p:nvSpPr>
        <p:spPr>
          <a:xfrm>
            <a:off x="756851" y="866775"/>
            <a:ext cx="16774297" cy="2955920"/>
          </a:xfrm>
          <a:prstGeom prst="rect">
            <a:avLst/>
          </a:prstGeom>
        </p:spPr>
        <p:txBody>
          <a:bodyPr lIns="0" tIns="0" rIns="0" bIns="0" rtlCol="0" anchor="t">
            <a:spAutoFit/>
          </a:bodyPr>
          <a:lstStyle/>
          <a:p>
            <a:pPr algn="ctr">
              <a:lnSpc>
                <a:spcPts val="11900"/>
              </a:lnSpc>
            </a:pPr>
            <a:r>
              <a:rPr lang="en-US" sz="8500">
                <a:solidFill>
                  <a:srgbClr val="150C0C"/>
                </a:solidFill>
                <a:latin typeface="Berkshire Swash"/>
              </a:rPr>
              <a:t>"Life Processes: The Symphony of Survival"</a:t>
            </a:r>
          </a:p>
        </p:txBody>
      </p:sp>
      <p:sp>
        <p:nvSpPr>
          <p:cNvPr id="6" name="TextBox 6"/>
          <p:cNvSpPr txBox="1"/>
          <p:nvPr/>
        </p:nvSpPr>
        <p:spPr>
          <a:xfrm>
            <a:off x="1083766" y="4671377"/>
            <a:ext cx="16120467" cy="785495"/>
          </a:xfrm>
          <a:prstGeom prst="rect">
            <a:avLst/>
          </a:prstGeom>
        </p:spPr>
        <p:txBody>
          <a:bodyPr lIns="0" tIns="0" rIns="0" bIns="0" rtlCol="0" anchor="t">
            <a:spAutoFit/>
          </a:bodyPr>
          <a:lstStyle/>
          <a:p>
            <a:pPr algn="ctr">
              <a:lnSpc>
                <a:spcPts val="6580"/>
              </a:lnSpc>
            </a:pPr>
            <a:r>
              <a:rPr lang="en-US" sz="4700">
                <a:solidFill>
                  <a:srgbClr val="150C0C"/>
                </a:solidFill>
                <a:latin typeface="Berkshire Swash"/>
              </a:rPr>
              <a:t>An Exploration of the Fundamental Processes that Sustain Life"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243041"/>
            <a:ext cx="5067931" cy="2407267"/>
          </a:xfrm>
          <a:custGeom>
            <a:avLst/>
            <a:gdLst/>
            <a:ahLst/>
            <a:cxnLst/>
            <a:rect l="l" t="t" r="r" b="b"/>
            <a:pathLst>
              <a:path w="5067931" h="2407267">
                <a:moveTo>
                  <a:pt x="0" y="0"/>
                </a:moveTo>
                <a:lnTo>
                  <a:pt x="5067931" y="0"/>
                </a:lnTo>
                <a:lnTo>
                  <a:pt x="5067931" y="2407268"/>
                </a:lnTo>
                <a:lnTo>
                  <a:pt x="0" y="2407268"/>
                </a:lnTo>
                <a:lnTo>
                  <a:pt x="0" y="0"/>
                </a:lnTo>
                <a:close/>
              </a:path>
            </a:pathLst>
          </a:custGeom>
          <a:blipFill>
            <a:blip r:embed="rId2"/>
            <a:stretch>
              <a:fillRect/>
            </a:stretch>
          </a:blipFill>
        </p:spPr>
      </p:sp>
      <p:sp>
        <p:nvSpPr>
          <p:cNvPr id="3" name="Freeform 3"/>
          <p:cNvSpPr/>
          <p:nvPr/>
        </p:nvSpPr>
        <p:spPr>
          <a:xfrm>
            <a:off x="6617365" y="2447909"/>
            <a:ext cx="2368384" cy="3914685"/>
          </a:xfrm>
          <a:custGeom>
            <a:avLst/>
            <a:gdLst/>
            <a:ahLst/>
            <a:cxnLst/>
            <a:rect l="l" t="t" r="r" b="b"/>
            <a:pathLst>
              <a:path w="2368384" h="3914685">
                <a:moveTo>
                  <a:pt x="0" y="0"/>
                </a:moveTo>
                <a:lnTo>
                  <a:pt x="2368384" y="0"/>
                </a:lnTo>
                <a:lnTo>
                  <a:pt x="2368384" y="3914685"/>
                </a:lnTo>
                <a:lnTo>
                  <a:pt x="0" y="3914685"/>
                </a:lnTo>
                <a:lnTo>
                  <a:pt x="0" y="0"/>
                </a:lnTo>
                <a:close/>
              </a:path>
            </a:pathLst>
          </a:custGeom>
          <a:blipFill>
            <a:blip r:embed="rId3"/>
            <a:stretch>
              <a:fillRect/>
            </a:stretch>
          </a:blipFill>
        </p:spPr>
      </p:sp>
      <p:sp>
        <p:nvSpPr>
          <p:cNvPr id="4" name="Freeform 4"/>
          <p:cNvSpPr/>
          <p:nvPr/>
        </p:nvSpPr>
        <p:spPr>
          <a:xfrm>
            <a:off x="9452474" y="2447909"/>
            <a:ext cx="4024443" cy="2947904"/>
          </a:xfrm>
          <a:custGeom>
            <a:avLst/>
            <a:gdLst/>
            <a:ahLst/>
            <a:cxnLst/>
            <a:rect l="l" t="t" r="r" b="b"/>
            <a:pathLst>
              <a:path w="4024443" h="2947904">
                <a:moveTo>
                  <a:pt x="0" y="0"/>
                </a:moveTo>
                <a:lnTo>
                  <a:pt x="4024443" y="0"/>
                </a:lnTo>
                <a:lnTo>
                  <a:pt x="4024443" y="2947904"/>
                </a:lnTo>
                <a:lnTo>
                  <a:pt x="0" y="2947904"/>
                </a:lnTo>
                <a:lnTo>
                  <a:pt x="0" y="0"/>
                </a:lnTo>
                <a:close/>
              </a:path>
            </a:pathLst>
          </a:custGeom>
          <a:blipFill>
            <a:blip r:embed="rId4"/>
            <a:stretch>
              <a:fillRect/>
            </a:stretch>
          </a:blipFill>
        </p:spPr>
      </p:sp>
      <p:sp>
        <p:nvSpPr>
          <p:cNvPr id="5" name="Freeform 5"/>
          <p:cNvSpPr/>
          <p:nvPr/>
        </p:nvSpPr>
        <p:spPr>
          <a:xfrm>
            <a:off x="1355276" y="5484390"/>
            <a:ext cx="4273401" cy="2847154"/>
          </a:xfrm>
          <a:custGeom>
            <a:avLst/>
            <a:gdLst/>
            <a:ahLst/>
            <a:cxnLst/>
            <a:rect l="l" t="t" r="r" b="b"/>
            <a:pathLst>
              <a:path w="4273401" h="2847154">
                <a:moveTo>
                  <a:pt x="0" y="0"/>
                </a:moveTo>
                <a:lnTo>
                  <a:pt x="4273402" y="0"/>
                </a:lnTo>
                <a:lnTo>
                  <a:pt x="4273402" y="2847153"/>
                </a:lnTo>
                <a:lnTo>
                  <a:pt x="0" y="2847153"/>
                </a:lnTo>
                <a:lnTo>
                  <a:pt x="0" y="0"/>
                </a:lnTo>
                <a:close/>
              </a:path>
            </a:pathLst>
          </a:custGeom>
          <a:blipFill>
            <a:blip r:embed="rId5"/>
            <a:stretch>
              <a:fillRect/>
            </a:stretch>
          </a:blipFill>
        </p:spPr>
      </p:sp>
      <p:sp>
        <p:nvSpPr>
          <p:cNvPr id="6" name="Freeform 6"/>
          <p:cNvSpPr/>
          <p:nvPr/>
        </p:nvSpPr>
        <p:spPr>
          <a:xfrm>
            <a:off x="6096631" y="6562709"/>
            <a:ext cx="2889118" cy="2495476"/>
          </a:xfrm>
          <a:custGeom>
            <a:avLst/>
            <a:gdLst/>
            <a:ahLst/>
            <a:cxnLst/>
            <a:rect l="l" t="t" r="r" b="b"/>
            <a:pathLst>
              <a:path w="2889118" h="2495476">
                <a:moveTo>
                  <a:pt x="0" y="0"/>
                </a:moveTo>
                <a:lnTo>
                  <a:pt x="2889118" y="0"/>
                </a:lnTo>
                <a:lnTo>
                  <a:pt x="2889118" y="2495476"/>
                </a:lnTo>
                <a:lnTo>
                  <a:pt x="0" y="249547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a:off x="9452474" y="5806539"/>
            <a:ext cx="3504637" cy="2895706"/>
          </a:xfrm>
          <a:custGeom>
            <a:avLst/>
            <a:gdLst/>
            <a:ahLst/>
            <a:cxnLst/>
            <a:rect l="l" t="t" r="r" b="b"/>
            <a:pathLst>
              <a:path w="3504637" h="2895706">
                <a:moveTo>
                  <a:pt x="0" y="0"/>
                </a:moveTo>
                <a:lnTo>
                  <a:pt x="3504637" y="0"/>
                </a:lnTo>
                <a:lnTo>
                  <a:pt x="3504637" y="2895707"/>
                </a:lnTo>
                <a:lnTo>
                  <a:pt x="0" y="2895707"/>
                </a:lnTo>
                <a:lnTo>
                  <a:pt x="0" y="0"/>
                </a:lnTo>
                <a:close/>
              </a:path>
            </a:pathLst>
          </a:custGeom>
          <a:blipFill>
            <a:blip r:embed="rId8"/>
            <a:stretch>
              <a:fillRect/>
            </a:stretch>
          </a:blipFill>
        </p:spPr>
      </p:sp>
      <p:sp>
        <p:nvSpPr>
          <p:cNvPr id="8" name="Freeform 8"/>
          <p:cNvSpPr/>
          <p:nvPr/>
        </p:nvSpPr>
        <p:spPr>
          <a:xfrm>
            <a:off x="13540617" y="3676999"/>
            <a:ext cx="3718683" cy="5025247"/>
          </a:xfrm>
          <a:custGeom>
            <a:avLst/>
            <a:gdLst/>
            <a:ahLst/>
            <a:cxnLst/>
            <a:rect l="l" t="t" r="r" b="b"/>
            <a:pathLst>
              <a:path w="3718683" h="5025247">
                <a:moveTo>
                  <a:pt x="0" y="0"/>
                </a:moveTo>
                <a:lnTo>
                  <a:pt x="3718683" y="0"/>
                </a:lnTo>
                <a:lnTo>
                  <a:pt x="3718683" y="5025247"/>
                </a:lnTo>
                <a:lnTo>
                  <a:pt x="0" y="5025247"/>
                </a:lnTo>
                <a:lnTo>
                  <a:pt x="0" y="0"/>
                </a:lnTo>
                <a:close/>
              </a:path>
            </a:pathLst>
          </a:custGeom>
          <a:blipFill>
            <a:blip r:embed="rId9"/>
            <a:stretch>
              <a:fillRect/>
            </a:stretch>
          </a:blipFill>
        </p:spPr>
      </p:sp>
      <p:sp>
        <p:nvSpPr>
          <p:cNvPr id="9" name="TextBox 9"/>
          <p:cNvSpPr txBox="1"/>
          <p:nvPr/>
        </p:nvSpPr>
        <p:spPr>
          <a:xfrm>
            <a:off x="3584839" y="866775"/>
            <a:ext cx="10801821" cy="3185794"/>
          </a:xfrm>
          <a:prstGeom prst="rect">
            <a:avLst/>
          </a:prstGeom>
        </p:spPr>
        <p:txBody>
          <a:bodyPr lIns="0" tIns="0" rIns="0" bIns="0" rtlCol="0" anchor="t">
            <a:spAutoFit/>
          </a:bodyPr>
          <a:lstStyle/>
          <a:p>
            <a:pPr algn="ctr">
              <a:lnSpc>
                <a:spcPts val="12880"/>
              </a:lnSpc>
            </a:pPr>
            <a:r>
              <a:rPr lang="en-US" sz="9200">
                <a:solidFill>
                  <a:srgbClr val="0097B2"/>
                </a:solidFill>
                <a:latin typeface="Berkshire Swash"/>
              </a:rPr>
              <a:t>Introduction</a:t>
            </a:r>
          </a:p>
          <a:p>
            <a:pPr algn="ctr">
              <a:lnSpc>
                <a:spcPts val="12880"/>
              </a:lnSpc>
            </a:pPr>
            <a:endParaRPr lang="en-US" sz="9200">
              <a:solidFill>
                <a:srgbClr val="0097B2"/>
              </a:solidFill>
              <a:latin typeface="Berkshire Swash"/>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30239" y="368128"/>
            <a:ext cx="15227522" cy="5860872"/>
          </a:xfrm>
          <a:prstGeom prst="rect">
            <a:avLst/>
          </a:prstGeom>
        </p:spPr>
        <p:txBody>
          <a:bodyPr lIns="0" tIns="0" rIns="0" bIns="0" rtlCol="0" anchor="t">
            <a:spAutoFit/>
          </a:bodyPr>
          <a:lstStyle/>
          <a:p>
            <a:pPr algn="ctr">
              <a:lnSpc>
                <a:spcPts val="7047"/>
              </a:lnSpc>
            </a:pPr>
            <a:endParaRPr/>
          </a:p>
          <a:p>
            <a:pPr algn="ctr">
              <a:lnSpc>
                <a:spcPts val="8286"/>
              </a:lnSpc>
            </a:pPr>
            <a:r>
              <a:rPr lang="en-US" sz="5919">
                <a:solidFill>
                  <a:srgbClr val="5E17EB"/>
                </a:solidFill>
                <a:latin typeface="Berkshire Swash"/>
              </a:rPr>
              <a:t>Definition of Life Processes:</a:t>
            </a:r>
          </a:p>
          <a:p>
            <a:pPr algn="ctr">
              <a:lnSpc>
                <a:spcPts val="6272"/>
              </a:lnSpc>
            </a:pPr>
            <a:r>
              <a:rPr lang="en-US" sz="4480">
                <a:solidFill>
                  <a:srgbClr val="4D301B"/>
                </a:solidFill>
                <a:latin typeface="Berkshire Swash"/>
              </a:rPr>
              <a:t>Life processes encompass the set of vital activities that living organisms perform to maintain their existence, grow, reproduce, and respond to their environment. These processes are essential for the survival and functioning of an organism.</a:t>
            </a:r>
          </a:p>
          <a:p>
            <a:pPr algn="ctr">
              <a:lnSpc>
                <a:spcPts val="6272"/>
              </a:lnSpc>
            </a:pPr>
            <a:endParaRPr lang="en-US" sz="4480">
              <a:solidFill>
                <a:srgbClr val="4D301B"/>
              </a:solidFill>
              <a:latin typeface="Berkshire Swash"/>
            </a:endParaRPr>
          </a:p>
        </p:txBody>
      </p:sp>
      <p:sp>
        <p:nvSpPr>
          <p:cNvPr id="3" name="Freeform 3"/>
          <p:cNvSpPr/>
          <p:nvPr/>
        </p:nvSpPr>
        <p:spPr>
          <a:xfrm>
            <a:off x="5547538" y="5681019"/>
            <a:ext cx="4067888" cy="3793306"/>
          </a:xfrm>
          <a:custGeom>
            <a:avLst/>
            <a:gdLst/>
            <a:ahLst/>
            <a:cxnLst/>
            <a:rect l="l" t="t" r="r" b="b"/>
            <a:pathLst>
              <a:path w="4067888" h="3793306">
                <a:moveTo>
                  <a:pt x="0" y="0"/>
                </a:moveTo>
                <a:lnTo>
                  <a:pt x="4067888" y="0"/>
                </a:lnTo>
                <a:lnTo>
                  <a:pt x="4067888" y="3793306"/>
                </a:lnTo>
                <a:lnTo>
                  <a:pt x="0" y="379330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53339" y="7410133"/>
            <a:ext cx="4387006" cy="2057717"/>
          </a:xfrm>
          <a:custGeom>
            <a:avLst/>
            <a:gdLst/>
            <a:ahLst/>
            <a:cxnLst/>
            <a:rect l="l" t="t" r="r" b="b"/>
            <a:pathLst>
              <a:path w="4387006" h="2057717">
                <a:moveTo>
                  <a:pt x="0" y="0"/>
                </a:moveTo>
                <a:lnTo>
                  <a:pt x="4387006" y="0"/>
                </a:lnTo>
                <a:lnTo>
                  <a:pt x="4387006" y="2057717"/>
                </a:lnTo>
                <a:lnTo>
                  <a:pt x="0" y="2057717"/>
                </a:lnTo>
                <a:lnTo>
                  <a:pt x="0" y="0"/>
                </a:lnTo>
                <a:close/>
              </a:path>
            </a:pathLst>
          </a:custGeom>
          <a:blipFill>
            <a:blip r:embed="rId2"/>
            <a:stretch>
              <a:fillRect t="-46605" b="-46605"/>
            </a:stretch>
          </a:blipFill>
        </p:spPr>
      </p:sp>
      <p:sp>
        <p:nvSpPr>
          <p:cNvPr id="3" name="TextBox 3"/>
          <p:cNvSpPr txBox="1"/>
          <p:nvPr/>
        </p:nvSpPr>
        <p:spPr>
          <a:xfrm>
            <a:off x="4544441" y="923925"/>
            <a:ext cx="8581281" cy="1820545"/>
          </a:xfrm>
          <a:prstGeom prst="rect">
            <a:avLst/>
          </a:prstGeom>
        </p:spPr>
        <p:txBody>
          <a:bodyPr lIns="0" tIns="0" rIns="0" bIns="0" rtlCol="0" anchor="t">
            <a:spAutoFit/>
          </a:bodyPr>
          <a:lstStyle/>
          <a:p>
            <a:pPr algn="ctr">
              <a:lnSpc>
                <a:spcPts val="7279"/>
              </a:lnSpc>
            </a:pPr>
            <a:r>
              <a:rPr lang="en-US" sz="5199">
                <a:solidFill>
                  <a:srgbClr val="5E17EB"/>
                </a:solidFill>
                <a:latin typeface="Berkshire Swash"/>
              </a:rPr>
              <a:t>Importance in Sustaining Life:</a:t>
            </a:r>
          </a:p>
          <a:p>
            <a:pPr algn="ctr">
              <a:lnSpc>
                <a:spcPts val="7279"/>
              </a:lnSpc>
            </a:pPr>
            <a:endParaRPr lang="en-US" sz="5199">
              <a:solidFill>
                <a:srgbClr val="5E17EB"/>
              </a:solidFill>
              <a:latin typeface="Berkshire Swash"/>
            </a:endParaRPr>
          </a:p>
        </p:txBody>
      </p:sp>
      <p:sp>
        <p:nvSpPr>
          <p:cNvPr id="4" name="TextBox 4"/>
          <p:cNvSpPr txBox="1"/>
          <p:nvPr/>
        </p:nvSpPr>
        <p:spPr>
          <a:xfrm>
            <a:off x="1696208" y="2891949"/>
            <a:ext cx="14759659" cy="1780540"/>
          </a:xfrm>
          <a:prstGeom prst="rect">
            <a:avLst/>
          </a:prstGeom>
        </p:spPr>
        <p:txBody>
          <a:bodyPr lIns="0" tIns="0" rIns="0" bIns="0" rtlCol="0" anchor="t">
            <a:spAutoFit/>
          </a:bodyPr>
          <a:lstStyle/>
          <a:p>
            <a:pPr algn="ctr">
              <a:lnSpc>
                <a:spcPts val="4759"/>
              </a:lnSpc>
            </a:pPr>
            <a:r>
              <a:rPr lang="en-US" sz="3399">
                <a:solidFill>
                  <a:srgbClr val="4D301B"/>
                </a:solidFill>
                <a:latin typeface="Berkshire Swash"/>
              </a:rPr>
              <a:t>Life processes are the foundation of an organism's survival and overall well-being. They play a crucial role in maintaining the balance and harmony necessary for life to thrive</a:t>
            </a:r>
          </a:p>
        </p:txBody>
      </p:sp>
      <p:sp>
        <p:nvSpPr>
          <p:cNvPr id="5" name="TextBox 5"/>
          <p:cNvSpPr txBox="1"/>
          <p:nvPr/>
        </p:nvSpPr>
        <p:spPr>
          <a:xfrm>
            <a:off x="1028700" y="4819967"/>
            <a:ext cx="16094676" cy="2380615"/>
          </a:xfrm>
          <a:prstGeom prst="rect">
            <a:avLst/>
          </a:prstGeom>
        </p:spPr>
        <p:txBody>
          <a:bodyPr lIns="0" tIns="0" rIns="0" bIns="0" rtlCol="0" anchor="t">
            <a:spAutoFit/>
          </a:bodyPr>
          <a:lstStyle/>
          <a:p>
            <a:pPr algn="ctr">
              <a:lnSpc>
                <a:spcPts val="4759"/>
              </a:lnSpc>
            </a:pPr>
            <a:r>
              <a:rPr lang="en-US" sz="3399">
                <a:solidFill>
                  <a:srgbClr val="4D301B"/>
                </a:solidFill>
                <a:latin typeface="Berkshire Swash"/>
              </a:rPr>
              <a:t>Each life process, from nutrition and respiration to excretion and reproduction, contributes to the overall sustainability of living organisms. Without these processes, life as we know it would be unsustainable, and the intricate web of interactions within ecosystems would cease to function.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27255" y="2560938"/>
            <a:ext cx="4424516" cy="4114800"/>
          </a:xfrm>
          <a:custGeom>
            <a:avLst/>
            <a:gdLst/>
            <a:ahLst/>
            <a:cxnLst/>
            <a:rect l="l" t="t" r="r" b="b"/>
            <a:pathLst>
              <a:path w="4424516" h="4114800">
                <a:moveTo>
                  <a:pt x="0" y="0"/>
                </a:moveTo>
                <a:lnTo>
                  <a:pt x="4424517" y="0"/>
                </a:lnTo>
                <a:lnTo>
                  <a:pt x="4424517"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6558349" y="1974254"/>
            <a:ext cx="10157834" cy="5714808"/>
          </a:xfrm>
          <a:prstGeom prst="rect">
            <a:avLst/>
          </a:prstGeom>
        </p:spPr>
        <p:txBody>
          <a:bodyPr lIns="0" tIns="0" rIns="0" bIns="0" rtlCol="0" anchor="t">
            <a:spAutoFit/>
          </a:bodyPr>
          <a:lstStyle/>
          <a:p>
            <a:pPr algn="ctr">
              <a:lnSpc>
                <a:spcPts val="6881"/>
              </a:lnSpc>
            </a:pPr>
            <a:r>
              <a:rPr lang="en-US" sz="4915">
                <a:solidFill>
                  <a:srgbClr val="B01E1F"/>
                </a:solidFill>
                <a:latin typeface="Berkshire Swash"/>
              </a:rPr>
              <a:t>Interesting Fact:</a:t>
            </a:r>
          </a:p>
          <a:p>
            <a:pPr algn="ctr">
              <a:lnSpc>
                <a:spcPts val="5293"/>
              </a:lnSpc>
            </a:pPr>
            <a:r>
              <a:rPr lang="en-US" sz="3781">
                <a:solidFill>
                  <a:srgbClr val="090847"/>
                </a:solidFill>
                <a:latin typeface="Berkshire Swash"/>
              </a:rPr>
              <a:t>Did you know that the average human body produces enough saliva in a lifetime to fill two swimming pools? Saliva production is part of the digestive process, highlighting the fascinating and continuous nature of life processes that happen within our bodies every day.</a:t>
            </a:r>
          </a:p>
          <a:p>
            <a:pPr algn="ctr">
              <a:lnSpc>
                <a:spcPts val="6881"/>
              </a:lnSpc>
            </a:pPr>
            <a:endParaRPr lang="en-US" sz="3781">
              <a:solidFill>
                <a:srgbClr val="090847"/>
              </a:solidFill>
              <a:latin typeface="Berkshire Swash"/>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967046" y="2922905"/>
            <a:ext cx="4826530" cy="5905702"/>
          </a:xfrm>
          <a:custGeom>
            <a:avLst/>
            <a:gdLst/>
            <a:ahLst/>
            <a:cxnLst/>
            <a:rect l="l" t="t" r="r" b="b"/>
            <a:pathLst>
              <a:path w="4826530" h="5905702">
                <a:moveTo>
                  <a:pt x="0" y="0"/>
                </a:moveTo>
                <a:lnTo>
                  <a:pt x="4826531" y="0"/>
                </a:lnTo>
                <a:lnTo>
                  <a:pt x="4826531" y="5905702"/>
                </a:lnTo>
                <a:lnTo>
                  <a:pt x="0" y="5905702"/>
                </a:lnTo>
                <a:lnTo>
                  <a:pt x="0" y="0"/>
                </a:lnTo>
                <a:close/>
              </a:path>
            </a:pathLst>
          </a:custGeom>
          <a:blipFill>
            <a:blip r:embed="rId2"/>
            <a:stretch>
              <a:fillRect/>
            </a:stretch>
          </a:blipFill>
        </p:spPr>
      </p:sp>
      <p:sp>
        <p:nvSpPr>
          <p:cNvPr id="3" name="TextBox 3"/>
          <p:cNvSpPr txBox="1"/>
          <p:nvPr/>
        </p:nvSpPr>
        <p:spPr>
          <a:xfrm>
            <a:off x="2479402" y="866775"/>
            <a:ext cx="13827398" cy="3308598"/>
          </a:xfrm>
          <a:prstGeom prst="rect">
            <a:avLst/>
          </a:prstGeom>
        </p:spPr>
        <p:txBody>
          <a:bodyPr wrap="square" lIns="0" tIns="0" rIns="0" bIns="0" rtlCol="0" anchor="t">
            <a:spAutoFit/>
          </a:bodyPr>
          <a:lstStyle/>
          <a:p>
            <a:pPr algn="ctr">
              <a:lnSpc>
                <a:spcPts val="12880"/>
              </a:lnSpc>
            </a:pPr>
            <a:r>
              <a:rPr lang="en-US" sz="9200" dirty="0">
                <a:solidFill>
                  <a:srgbClr val="000000"/>
                </a:solidFill>
                <a:latin typeface="Berkshire Swash"/>
              </a:rPr>
              <a:t>Overview of Life Processes</a:t>
            </a:r>
          </a:p>
          <a:p>
            <a:pPr algn="ctr">
              <a:lnSpc>
                <a:spcPts val="12880"/>
              </a:lnSpc>
            </a:pPr>
            <a:endParaRPr lang="en-US" sz="9200" dirty="0">
              <a:solidFill>
                <a:srgbClr val="000000"/>
              </a:solidFill>
              <a:latin typeface="Berkshire Swash"/>
            </a:endParaRPr>
          </a:p>
        </p:txBody>
      </p:sp>
      <p:sp>
        <p:nvSpPr>
          <p:cNvPr id="4" name="TextBox 4"/>
          <p:cNvSpPr txBox="1"/>
          <p:nvPr/>
        </p:nvSpPr>
        <p:spPr>
          <a:xfrm>
            <a:off x="2479402" y="2560955"/>
            <a:ext cx="9487644" cy="6821355"/>
          </a:xfrm>
          <a:prstGeom prst="rect">
            <a:avLst/>
          </a:prstGeom>
        </p:spPr>
        <p:txBody>
          <a:bodyPr lIns="0" tIns="0" rIns="0" bIns="0" rtlCol="0" anchor="t">
            <a:spAutoFit/>
          </a:bodyPr>
          <a:lstStyle/>
          <a:p>
            <a:pPr>
              <a:lnSpc>
                <a:spcPts val="9931"/>
              </a:lnSpc>
            </a:pPr>
            <a:r>
              <a:rPr lang="en-US" sz="4800" dirty="0">
                <a:solidFill>
                  <a:srgbClr val="000000"/>
                </a:solidFill>
                <a:latin typeface="Berkshire Swash"/>
              </a:rPr>
              <a:t>List of fundamental </a:t>
            </a:r>
            <a:r>
              <a:rPr lang="en-US" sz="4800" dirty="0" smtClean="0">
                <a:solidFill>
                  <a:srgbClr val="000000"/>
                </a:solidFill>
                <a:latin typeface="Berkshire Swash"/>
              </a:rPr>
              <a:t>life processes</a:t>
            </a:r>
            <a:r>
              <a:rPr lang="en-US" sz="4800" dirty="0">
                <a:solidFill>
                  <a:srgbClr val="000000"/>
                </a:solidFill>
                <a:latin typeface="Berkshire Swash"/>
              </a:rPr>
              <a:t>:</a:t>
            </a:r>
          </a:p>
          <a:p>
            <a:pPr marL="1122679" lvl="1" indent="-561340">
              <a:lnSpc>
                <a:spcPts val="7279"/>
              </a:lnSpc>
              <a:buFont typeface="Arial"/>
              <a:buChar char="•"/>
            </a:pPr>
            <a:r>
              <a:rPr lang="en-US" sz="5199" dirty="0">
                <a:solidFill>
                  <a:srgbClr val="000000"/>
                </a:solidFill>
                <a:latin typeface="Berkshire Swash"/>
              </a:rPr>
              <a:t>Nutrition</a:t>
            </a:r>
          </a:p>
          <a:p>
            <a:pPr marL="1122679" lvl="1" indent="-561340">
              <a:lnSpc>
                <a:spcPts val="7279"/>
              </a:lnSpc>
              <a:buFont typeface="Arial"/>
              <a:buChar char="•"/>
            </a:pPr>
            <a:r>
              <a:rPr lang="en-US" sz="5199" dirty="0">
                <a:solidFill>
                  <a:srgbClr val="000000"/>
                </a:solidFill>
                <a:latin typeface="Berkshire Swash"/>
              </a:rPr>
              <a:t>Respiration</a:t>
            </a:r>
          </a:p>
          <a:p>
            <a:pPr marL="1122679" lvl="1" indent="-561340">
              <a:lnSpc>
                <a:spcPts val="7279"/>
              </a:lnSpc>
              <a:buFont typeface="Arial"/>
              <a:buChar char="•"/>
            </a:pPr>
            <a:r>
              <a:rPr lang="en-US" sz="5199" dirty="0">
                <a:solidFill>
                  <a:srgbClr val="000000"/>
                </a:solidFill>
                <a:latin typeface="Berkshire Swash"/>
              </a:rPr>
              <a:t>Transportation</a:t>
            </a:r>
          </a:p>
          <a:p>
            <a:pPr marL="1122679" lvl="1" indent="-561340">
              <a:lnSpc>
                <a:spcPts val="7279"/>
              </a:lnSpc>
              <a:buFont typeface="Arial"/>
              <a:buChar char="•"/>
            </a:pPr>
            <a:r>
              <a:rPr lang="en-US" sz="5199" dirty="0">
                <a:solidFill>
                  <a:srgbClr val="000000"/>
                </a:solidFill>
                <a:latin typeface="Berkshire Swash"/>
              </a:rPr>
              <a:t>Excretion</a:t>
            </a:r>
          </a:p>
          <a:p>
            <a:pPr marL="1122679" lvl="1" indent="-561340">
              <a:lnSpc>
                <a:spcPts val="7279"/>
              </a:lnSpc>
              <a:buFont typeface="Arial"/>
              <a:buChar char="•"/>
            </a:pPr>
            <a:r>
              <a:rPr lang="en-US" sz="5199" dirty="0">
                <a:solidFill>
                  <a:srgbClr val="000000"/>
                </a:solidFill>
                <a:latin typeface="Berkshire Swash"/>
              </a:rPr>
              <a:t>Reproduction</a:t>
            </a:r>
          </a:p>
          <a:p>
            <a:pPr>
              <a:lnSpc>
                <a:spcPts val="7279"/>
              </a:lnSpc>
            </a:pPr>
            <a:endParaRPr lang="en-US" sz="5199" dirty="0">
              <a:solidFill>
                <a:srgbClr val="000000"/>
              </a:solidFill>
              <a:latin typeface="Berkshire Swash"/>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63000" y="2624774"/>
            <a:ext cx="4223803" cy="5622367"/>
          </a:xfrm>
          <a:custGeom>
            <a:avLst/>
            <a:gdLst/>
            <a:ahLst/>
            <a:cxnLst/>
            <a:rect l="l" t="t" r="r" b="b"/>
            <a:pathLst>
              <a:path w="4223803" h="5622367">
                <a:moveTo>
                  <a:pt x="0" y="0"/>
                </a:moveTo>
                <a:lnTo>
                  <a:pt x="4223803" y="0"/>
                </a:lnTo>
                <a:lnTo>
                  <a:pt x="4223803" y="5622367"/>
                </a:lnTo>
                <a:lnTo>
                  <a:pt x="0" y="56223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3257073" y="828675"/>
            <a:ext cx="10785313" cy="3392173"/>
          </a:xfrm>
          <a:prstGeom prst="rect">
            <a:avLst/>
          </a:prstGeom>
        </p:spPr>
        <p:txBody>
          <a:bodyPr lIns="0" tIns="0" rIns="0" bIns="0" rtlCol="0" anchor="t">
            <a:spAutoFit/>
          </a:bodyPr>
          <a:lstStyle/>
          <a:p>
            <a:pPr algn="ctr">
              <a:lnSpc>
                <a:spcPts val="14279"/>
              </a:lnSpc>
            </a:pPr>
            <a:r>
              <a:rPr lang="en-US" sz="10199">
                <a:solidFill>
                  <a:srgbClr val="000000"/>
                </a:solidFill>
                <a:latin typeface="Berkshire Swash"/>
              </a:rPr>
              <a:t>Nutrition</a:t>
            </a:r>
          </a:p>
          <a:p>
            <a:pPr algn="ctr">
              <a:lnSpc>
                <a:spcPts val="12880"/>
              </a:lnSpc>
            </a:pPr>
            <a:endParaRPr lang="en-US" sz="10199">
              <a:solidFill>
                <a:srgbClr val="000000"/>
              </a:solidFill>
              <a:latin typeface="Berkshire Swash"/>
            </a:endParaRPr>
          </a:p>
        </p:txBody>
      </p:sp>
      <p:sp>
        <p:nvSpPr>
          <p:cNvPr id="4" name="TextBox 4"/>
          <p:cNvSpPr txBox="1"/>
          <p:nvPr/>
        </p:nvSpPr>
        <p:spPr>
          <a:xfrm>
            <a:off x="7324013" y="3562351"/>
            <a:ext cx="6397366" cy="3623389"/>
          </a:xfrm>
          <a:prstGeom prst="rect">
            <a:avLst/>
          </a:prstGeom>
        </p:spPr>
        <p:txBody>
          <a:bodyPr lIns="0" tIns="0" rIns="0" bIns="0" rtlCol="0" anchor="t">
            <a:spAutoFit/>
          </a:bodyPr>
          <a:lstStyle/>
          <a:p>
            <a:pPr marL="1488387" lvl="1" indent="-744194">
              <a:lnSpc>
                <a:spcPts val="9651"/>
              </a:lnSpc>
              <a:buFont typeface="Arial"/>
              <a:buChar char="•"/>
            </a:pPr>
            <a:r>
              <a:rPr lang="en-US" sz="6893">
                <a:solidFill>
                  <a:srgbClr val="000000"/>
                </a:solidFill>
                <a:latin typeface="Berkshire Swash"/>
              </a:rPr>
              <a:t>Ingestion</a:t>
            </a:r>
          </a:p>
          <a:p>
            <a:pPr marL="1488387" lvl="1" indent="-744194">
              <a:lnSpc>
                <a:spcPts val="9651"/>
              </a:lnSpc>
              <a:buFont typeface="Arial"/>
              <a:buChar char="•"/>
            </a:pPr>
            <a:r>
              <a:rPr lang="en-US" sz="6893">
                <a:solidFill>
                  <a:srgbClr val="000000"/>
                </a:solidFill>
                <a:latin typeface="Berkshire Swash"/>
              </a:rPr>
              <a:t>Digestion</a:t>
            </a:r>
          </a:p>
          <a:p>
            <a:pPr marL="1488387" lvl="1" indent="-744194">
              <a:lnSpc>
                <a:spcPts val="9651"/>
              </a:lnSpc>
              <a:buFont typeface="Arial"/>
              <a:buChar char="•"/>
            </a:pPr>
            <a:r>
              <a:rPr lang="en-US" sz="6893">
                <a:solidFill>
                  <a:srgbClr val="000000"/>
                </a:solidFill>
                <a:latin typeface="Berkshire Swash"/>
              </a:rPr>
              <a:t>Absorption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07186" y="3475265"/>
            <a:ext cx="2996514" cy="4780915"/>
          </a:xfrm>
          <a:prstGeom prst="rect">
            <a:avLst/>
          </a:prstGeom>
        </p:spPr>
        <p:txBody>
          <a:bodyPr lIns="0" tIns="0" rIns="0" bIns="0" rtlCol="0" anchor="t">
            <a:spAutoFit/>
          </a:bodyPr>
          <a:lstStyle/>
          <a:p>
            <a:pPr algn="ctr">
              <a:lnSpc>
                <a:spcPts val="4759"/>
              </a:lnSpc>
            </a:pPr>
            <a:r>
              <a:rPr lang="en-US" sz="3399">
                <a:solidFill>
                  <a:srgbClr val="000000"/>
                </a:solidFill>
                <a:latin typeface="Berkshire Swash"/>
              </a:rPr>
              <a:t>Autotrophic organisms are those capable of producing their own food through processes like photosynthesis</a:t>
            </a:r>
          </a:p>
        </p:txBody>
      </p:sp>
      <p:sp>
        <p:nvSpPr>
          <p:cNvPr id="3" name="Freeform 3"/>
          <p:cNvSpPr/>
          <p:nvPr/>
        </p:nvSpPr>
        <p:spPr>
          <a:xfrm>
            <a:off x="5693376" y="2246235"/>
            <a:ext cx="2152154" cy="5185914"/>
          </a:xfrm>
          <a:custGeom>
            <a:avLst/>
            <a:gdLst/>
            <a:ahLst/>
            <a:cxnLst/>
            <a:rect l="l" t="t" r="r" b="b"/>
            <a:pathLst>
              <a:path w="2152154" h="5185914">
                <a:moveTo>
                  <a:pt x="0" y="0"/>
                </a:moveTo>
                <a:lnTo>
                  <a:pt x="2152154" y="0"/>
                </a:lnTo>
                <a:lnTo>
                  <a:pt x="2152154" y="5185914"/>
                </a:lnTo>
                <a:lnTo>
                  <a:pt x="0" y="51859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TextBox 4"/>
          <p:cNvSpPr txBox="1"/>
          <p:nvPr/>
        </p:nvSpPr>
        <p:spPr>
          <a:xfrm>
            <a:off x="587417" y="846132"/>
            <a:ext cx="5825270" cy="1137540"/>
          </a:xfrm>
          <a:prstGeom prst="rect">
            <a:avLst/>
          </a:prstGeom>
        </p:spPr>
        <p:txBody>
          <a:bodyPr lIns="0" tIns="0" rIns="0" bIns="0" rtlCol="0" anchor="t">
            <a:spAutoFit/>
          </a:bodyPr>
          <a:lstStyle/>
          <a:p>
            <a:pPr algn="ctr">
              <a:lnSpc>
                <a:spcPts val="9627"/>
              </a:lnSpc>
            </a:pPr>
            <a:r>
              <a:rPr lang="en-US" sz="5799">
                <a:solidFill>
                  <a:srgbClr val="000000"/>
                </a:solidFill>
                <a:latin typeface="Berkshire Swash"/>
              </a:rPr>
              <a:t>Definition:</a:t>
            </a:r>
          </a:p>
        </p:txBody>
      </p:sp>
      <p:sp>
        <p:nvSpPr>
          <p:cNvPr id="5" name="TextBox 5"/>
          <p:cNvSpPr txBox="1"/>
          <p:nvPr/>
        </p:nvSpPr>
        <p:spPr>
          <a:xfrm>
            <a:off x="1306727" y="2179560"/>
            <a:ext cx="4386649" cy="6374130"/>
          </a:xfrm>
          <a:prstGeom prst="rect">
            <a:avLst/>
          </a:prstGeom>
        </p:spPr>
        <p:txBody>
          <a:bodyPr lIns="0" tIns="0" rIns="0" bIns="0" rtlCol="0" anchor="t">
            <a:spAutoFit/>
          </a:bodyPr>
          <a:lstStyle/>
          <a:p>
            <a:pPr algn="ctr">
              <a:lnSpc>
                <a:spcPts val="4620"/>
              </a:lnSpc>
            </a:pPr>
            <a:r>
              <a:rPr lang="en-US" sz="3300">
                <a:solidFill>
                  <a:srgbClr val="000000"/>
                </a:solidFill>
                <a:latin typeface="Berkshire Swash"/>
              </a:rPr>
              <a:t>Ingestion is the process of taking in food or nutrients into the body. It is a crucial step in the life process of nutrition, where organisms acquire the necessary substances for energy, growth, and maintenance of bodily functions.</a:t>
            </a:r>
          </a:p>
        </p:txBody>
      </p:sp>
      <p:sp>
        <p:nvSpPr>
          <p:cNvPr id="6" name="TextBox 6"/>
          <p:cNvSpPr txBox="1"/>
          <p:nvPr/>
        </p:nvSpPr>
        <p:spPr>
          <a:xfrm>
            <a:off x="8102943" y="914400"/>
            <a:ext cx="8604918" cy="2024243"/>
          </a:xfrm>
          <a:prstGeom prst="rect">
            <a:avLst/>
          </a:prstGeom>
        </p:spPr>
        <p:txBody>
          <a:bodyPr lIns="0" tIns="0" rIns="0" bIns="0" rtlCol="0" anchor="t">
            <a:spAutoFit/>
          </a:bodyPr>
          <a:lstStyle/>
          <a:p>
            <a:pPr algn="ctr">
              <a:lnSpc>
                <a:spcPts val="8127"/>
              </a:lnSpc>
            </a:pPr>
            <a:r>
              <a:rPr lang="en-US" sz="5805">
                <a:solidFill>
                  <a:srgbClr val="000000"/>
                </a:solidFill>
                <a:latin typeface="Berkshire Swash"/>
              </a:rPr>
              <a:t>Types:</a:t>
            </a:r>
          </a:p>
          <a:p>
            <a:pPr algn="ctr">
              <a:lnSpc>
                <a:spcPts val="8127"/>
              </a:lnSpc>
            </a:pPr>
            <a:endParaRPr lang="en-US" sz="5805">
              <a:solidFill>
                <a:srgbClr val="000000"/>
              </a:solidFill>
              <a:latin typeface="Berkshire Swash"/>
            </a:endParaRPr>
          </a:p>
        </p:txBody>
      </p:sp>
      <p:sp>
        <p:nvSpPr>
          <p:cNvPr id="7" name="TextBox 7"/>
          <p:cNvSpPr txBox="1"/>
          <p:nvPr/>
        </p:nvSpPr>
        <p:spPr>
          <a:xfrm>
            <a:off x="7454214" y="2419487"/>
            <a:ext cx="4302459"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Autotrophic</a:t>
            </a:r>
          </a:p>
        </p:txBody>
      </p:sp>
      <p:sp>
        <p:nvSpPr>
          <p:cNvPr id="8" name="TextBox 8"/>
          <p:cNvSpPr txBox="1"/>
          <p:nvPr/>
        </p:nvSpPr>
        <p:spPr>
          <a:xfrm>
            <a:off x="10296268" y="2419487"/>
            <a:ext cx="8604918"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 Heterotrophic:</a:t>
            </a:r>
          </a:p>
        </p:txBody>
      </p:sp>
      <p:sp>
        <p:nvSpPr>
          <p:cNvPr id="9" name="TextBox 9"/>
          <p:cNvSpPr txBox="1"/>
          <p:nvPr/>
        </p:nvSpPr>
        <p:spPr>
          <a:xfrm>
            <a:off x="12405402" y="3484790"/>
            <a:ext cx="3954162" cy="5033644"/>
          </a:xfrm>
          <a:prstGeom prst="rect">
            <a:avLst/>
          </a:prstGeom>
        </p:spPr>
        <p:txBody>
          <a:bodyPr lIns="0" tIns="0" rIns="0" bIns="0" rtlCol="0" anchor="t">
            <a:spAutoFit/>
          </a:bodyPr>
          <a:lstStyle/>
          <a:p>
            <a:pPr algn="ctr">
              <a:lnSpc>
                <a:spcPts val="4480"/>
              </a:lnSpc>
            </a:pPr>
            <a:r>
              <a:rPr lang="en-US" sz="3200">
                <a:solidFill>
                  <a:srgbClr val="000000"/>
                </a:solidFill>
                <a:latin typeface="Berkshire Swash"/>
              </a:rPr>
              <a:t>Heterotrophic ingestion involves the intake of preformed organic substances, like complex molecules and compounds, which the organism cannot produce independently.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75097" y="2092387"/>
            <a:ext cx="1849562" cy="1368676"/>
          </a:xfrm>
          <a:custGeom>
            <a:avLst/>
            <a:gdLst/>
            <a:ahLst/>
            <a:cxnLst/>
            <a:rect l="l" t="t" r="r" b="b"/>
            <a:pathLst>
              <a:path w="1849562" h="1368676">
                <a:moveTo>
                  <a:pt x="0" y="0"/>
                </a:moveTo>
                <a:lnTo>
                  <a:pt x="1849562" y="0"/>
                </a:lnTo>
                <a:lnTo>
                  <a:pt x="1849562" y="1368675"/>
                </a:lnTo>
                <a:lnTo>
                  <a:pt x="0" y="136867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1297377" y="690949"/>
            <a:ext cx="4294138" cy="1401438"/>
          </a:xfrm>
          <a:prstGeom prst="rect">
            <a:avLst/>
          </a:prstGeom>
        </p:spPr>
        <p:txBody>
          <a:bodyPr lIns="0" tIns="0" rIns="0" bIns="0" rtlCol="0" anchor="t">
            <a:spAutoFit/>
          </a:bodyPr>
          <a:lstStyle/>
          <a:p>
            <a:pPr algn="ctr">
              <a:lnSpc>
                <a:spcPts val="11480"/>
              </a:lnSpc>
            </a:pPr>
            <a:r>
              <a:rPr lang="en-US" sz="8200">
                <a:solidFill>
                  <a:srgbClr val="000000"/>
                </a:solidFill>
                <a:latin typeface="Berkshire Swash"/>
              </a:rPr>
              <a:t>Digestion</a:t>
            </a:r>
          </a:p>
        </p:txBody>
      </p:sp>
      <p:sp>
        <p:nvSpPr>
          <p:cNvPr id="4" name="TextBox 4"/>
          <p:cNvSpPr txBox="1"/>
          <p:nvPr/>
        </p:nvSpPr>
        <p:spPr>
          <a:xfrm>
            <a:off x="1513703" y="2542471"/>
            <a:ext cx="3861486" cy="6825614"/>
          </a:xfrm>
          <a:prstGeom prst="rect">
            <a:avLst/>
          </a:prstGeom>
        </p:spPr>
        <p:txBody>
          <a:bodyPr lIns="0" tIns="0" rIns="0" bIns="0" rtlCol="0" anchor="t">
            <a:spAutoFit/>
          </a:bodyPr>
          <a:lstStyle/>
          <a:p>
            <a:pPr algn="ctr">
              <a:lnSpc>
                <a:spcPts val="5460"/>
              </a:lnSpc>
            </a:pPr>
            <a:r>
              <a:rPr lang="en-US" sz="3900">
                <a:solidFill>
                  <a:srgbClr val="000000"/>
                </a:solidFill>
                <a:latin typeface="Berkshire Swash"/>
              </a:rPr>
              <a:t>Digestion is the process by which complex food substances are broken down into simpler, soluble forms that can be absorbed and assimilated by the body.</a:t>
            </a:r>
          </a:p>
        </p:txBody>
      </p:sp>
      <p:sp>
        <p:nvSpPr>
          <p:cNvPr id="5" name="TextBox 5"/>
          <p:cNvSpPr txBox="1"/>
          <p:nvPr/>
        </p:nvSpPr>
        <p:spPr>
          <a:xfrm>
            <a:off x="9722628" y="690949"/>
            <a:ext cx="4294138" cy="1401438"/>
          </a:xfrm>
          <a:prstGeom prst="rect">
            <a:avLst/>
          </a:prstGeom>
        </p:spPr>
        <p:txBody>
          <a:bodyPr lIns="0" tIns="0" rIns="0" bIns="0" rtlCol="0" anchor="t">
            <a:spAutoFit/>
          </a:bodyPr>
          <a:lstStyle/>
          <a:p>
            <a:pPr algn="ctr">
              <a:lnSpc>
                <a:spcPts val="11480"/>
              </a:lnSpc>
            </a:pPr>
            <a:r>
              <a:rPr lang="en-US" sz="8200">
                <a:solidFill>
                  <a:srgbClr val="000000"/>
                </a:solidFill>
                <a:latin typeface="Berkshire Swash"/>
              </a:rPr>
              <a:t>Types</a:t>
            </a:r>
          </a:p>
        </p:txBody>
      </p:sp>
      <p:sp>
        <p:nvSpPr>
          <p:cNvPr id="6" name="Freeform 6"/>
          <p:cNvSpPr/>
          <p:nvPr/>
        </p:nvSpPr>
        <p:spPr>
          <a:xfrm flipH="1">
            <a:off x="13169235" y="2092387"/>
            <a:ext cx="1695062" cy="1254346"/>
          </a:xfrm>
          <a:custGeom>
            <a:avLst/>
            <a:gdLst/>
            <a:ahLst/>
            <a:cxnLst/>
            <a:rect l="l" t="t" r="r" b="b"/>
            <a:pathLst>
              <a:path w="1695062" h="1254346">
                <a:moveTo>
                  <a:pt x="1695062" y="0"/>
                </a:moveTo>
                <a:lnTo>
                  <a:pt x="0" y="0"/>
                </a:lnTo>
                <a:lnTo>
                  <a:pt x="0" y="1254346"/>
                </a:lnTo>
                <a:lnTo>
                  <a:pt x="1695062" y="1254346"/>
                </a:lnTo>
                <a:lnTo>
                  <a:pt x="1695062"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TextBox 7"/>
          <p:cNvSpPr txBox="1"/>
          <p:nvPr/>
        </p:nvSpPr>
        <p:spPr>
          <a:xfrm>
            <a:off x="7395556" y="3455035"/>
            <a:ext cx="3598813"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Intracellular</a:t>
            </a:r>
          </a:p>
        </p:txBody>
      </p:sp>
      <p:sp>
        <p:nvSpPr>
          <p:cNvPr id="8" name="TextBox 8"/>
          <p:cNvSpPr txBox="1"/>
          <p:nvPr/>
        </p:nvSpPr>
        <p:spPr>
          <a:xfrm>
            <a:off x="13013669" y="3356287"/>
            <a:ext cx="3699123"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Extracellular</a:t>
            </a:r>
          </a:p>
        </p:txBody>
      </p:sp>
      <p:sp>
        <p:nvSpPr>
          <p:cNvPr id="9" name="TextBox 9"/>
          <p:cNvSpPr txBox="1"/>
          <p:nvPr/>
        </p:nvSpPr>
        <p:spPr>
          <a:xfrm>
            <a:off x="7193666" y="5082470"/>
            <a:ext cx="9352062" cy="1052196"/>
          </a:xfrm>
          <a:prstGeom prst="rect">
            <a:avLst/>
          </a:prstGeom>
        </p:spPr>
        <p:txBody>
          <a:bodyPr lIns="0" tIns="0" rIns="0" bIns="0" rtlCol="0" anchor="t">
            <a:spAutoFit/>
          </a:bodyPr>
          <a:lstStyle/>
          <a:p>
            <a:pPr algn="ctr">
              <a:lnSpc>
                <a:spcPts val="8679"/>
              </a:lnSpc>
            </a:pPr>
            <a:r>
              <a:rPr lang="en-US" sz="6199">
                <a:solidFill>
                  <a:srgbClr val="000000"/>
                </a:solidFill>
                <a:latin typeface="Berkshire Swash"/>
              </a:rPr>
              <a:t>Organs involved in digestion</a:t>
            </a:r>
          </a:p>
        </p:txBody>
      </p:sp>
      <p:sp>
        <p:nvSpPr>
          <p:cNvPr id="10" name="TextBox 10"/>
          <p:cNvSpPr txBox="1"/>
          <p:nvPr/>
        </p:nvSpPr>
        <p:spPr>
          <a:xfrm>
            <a:off x="7467270" y="6493784"/>
            <a:ext cx="8804855" cy="1374775"/>
          </a:xfrm>
          <a:prstGeom prst="rect">
            <a:avLst/>
          </a:prstGeom>
        </p:spPr>
        <p:txBody>
          <a:bodyPr lIns="0" tIns="0" rIns="0" bIns="0" rtlCol="0" anchor="t">
            <a:spAutoFit/>
          </a:bodyPr>
          <a:lstStyle/>
          <a:p>
            <a:pPr algn="ctr">
              <a:lnSpc>
                <a:spcPts val="5599"/>
              </a:lnSpc>
            </a:pPr>
            <a:r>
              <a:rPr lang="en-US" sz="3999">
                <a:solidFill>
                  <a:srgbClr val="000000"/>
                </a:solidFill>
                <a:latin typeface="Berkshire Swash"/>
              </a:rPr>
              <a:t>Mouth , stomach , pancreas, liver, small intestine , large intestine.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46480" y="1028700"/>
            <a:ext cx="5953180" cy="7990845"/>
          </a:xfrm>
          <a:custGeom>
            <a:avLst/>
            <a:gdLst/>
            <a:ahLst/>
            <a:cxnLst/>
            <a:rect l="l" t="t" r="r" b="b"/>
            <a:pathLst>
              <a:path w="5953180" h="7990845">
                <a:moveTo>
                  <a:pt x="0" y="0"/>
                </a:moveTo>
                <a:lnTo>
                  <a:pt x="5953179" y="0"/>
                </a:lnTo>
                <a:lnTo>
                  <a:pt x="5953179" y="7990845"/>
                </a:lnTo>
                <a:lnTo>
                  <a:pt x="0" y="799084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52500"/>
            <a:ext cx="10503243" cy="8113394"/>
          </a:xfrm>
          <a:prstGeom prst="rect">
            <a:avLst/>
          </a:prstGeom>
        </p:spPr>
        <p:txBody>
          <a:bodyPr lIns="0" tIns="0" rIns="0" bIns="0" rtlCol="0" anchor="t">
            <a:spAutoFit/>
          </a:bodyPr>
          <a:lstStyle/>
          <a:p>
            <a:pPr algn="ctr">
              <a:lnSpc>
                <a:spcPts val="5880"/>
              </a:lnSpc>
            </a:pPr>
            <a:endParaRPr/>
          </a:p>
          <a:p>
            <a:pPr algn="ctr">
              <a:lnSpc>
                <a:spcPts val="11479"/>
              </a:lnSpc>
            </a:pPr>
            <a:r>
              <a:rPr lang="en-US" sz="8199">
                <a:solidFill>
                  <a:srgbClr val="000000"/>
                </a:solidFill>
                <a:latin typeface="Berkshire Swash"/>
              </a:rPr>
              <a:t>Respiration:</a:t>
            </a:r>
          </a:p>
          <a:p>
            <a:pPr algn="ctr">
              <a:lnSpc>
                <a:spcPts val="5880"/>
              </a:lnSpc>
            </a:pPr>
            <a:r>
              <a:rPr lang="en-US" sz="4200">
                <a:solidFill>
                  <a:srgbClr val="000000"/>
                </a:solidFill>
                <a:latin typeface="Berkshire Swash"/>
              </a:rPr>
              <a:t>Respiration is a complex biological process that involves the exchange of gases, primarily oxygen and carbon dioxide, between an organism and its environment. It is a fundamental life process essential for the production of energy required for various cellular activities.</a:t>
            </a:r>
          </a:p>
          <a:p>
            <a:pPr algn="ctr">
              <a:lnSpc>
                <a:spcPts val="5880"/>
              </a:lnSpc>
            </a:pPr>
            <a:endParaRPr lang="en-US" sz="4200">
              <a:solidFill>
                <a:srgbClr val="000000"/>
              </a:solidFill>
              <a:latin typeface="Berkshire Swash"/>
            </a:endParaRPr>
          </a:p>
        </p:txBody>
      </p:sp>
      <p:sp>
        <p:nvSpPr>
          <p:cNvPr id="3" name="Freeform 3"/>
          <p:cNvSpPr/>
          <p:nvPr/>
        </p:nvSpPr>
        <p:spPr>
          <a:xfrm>
            <a:off x="11761192" y="2481432"/>
            <a:ext cx="4339171" cy="5324136"/>
          </a:xfrm>
          <a:custGeom>
            <a:avLst/>
            <a:gdLst/>
            <a:ahLst/>
            <a:cxnLst/>
            <a:rect l="l" t="t" r="r" b="b"/>
            <a:pathLst>
              <a:path w="4339171" h="5324136">
                <a:moveTo>
                  <a:pt x="0" y="0"/>
                </a:moveTo>
                <a:lnTo>
                  <a:pt x="4339171" y="0"/>
                </a:lnTo>
                <a:lnTo>
                  <a:pt x="4339171" y="5324136"/>
                </a:lnTo>
                <a:lnTo>
                  <a:pt x="0" y="532413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727505"/>
            <a:ext cx="10163432" cy="5516245"/>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There are two main types of respiration:</a:t>
            </a:r>
            <a:r>
              <a:rPr lang="en-US" sz="5199">
                <a:solidFill>
                  <a:srgbClr val="BF2C1D"/>
                </a:solidFill>
                <a:latin typeface="Berkshire Swash"/>
              </a:rPr>
              <a:t> external respiration</a:t>
            </a:r>
            <a:r>
              <a:rPr lang="en-US" sz="5199">
                <a:solidFill>
                  <a:srgbClr val="000000"/>
                </a:solidFill>
                <a:latin typeface="Berkshire Swash"/>
              </a:rPr>
              <a:t>, which occurs between an organism and its surroundings, and </a:t>
            </a:r>
            <a:r>
              <a:rPr lang="en-US" sz="5199">
                <a:solidFill>
                  <a:srgbClr val="BF2C1D"/>
                </a:solidFill>
                <a:latin typeface="Berkshire Swash"/>
              </a:rPr>
              <a:t>internal or cellular respiration</a:t>
            </a:r>
            <a:r>
              <a:rPr lang="en-US" sz="5199">
                <a:solidFill>
                  <a:srgbClr val="000000"/>
                </a:solidFill>
                <a:latin typeface="Berkshire Swash"/>
              </a:rPr>
              <a:t>, which takes place within the cells.</a:t>
            </a:r>
          </a:p>
        </p:txBody>
      </p:sp>
      <p:sp>
        <p:nvSpPr>
          <p:cNvPr id="3" name="Freeform 3"/>
          <p:cNvSpPr/>
          <p:nvPr/>
        </p:nvSpPr>
        <p:spPr>
          <a:xfrm>
            <a:off x="10330602" y="405701"/>
            <a:ext cx="4484796" cy="4114800"/>
          </a:xfrm>
          <a:custGeom>
            <a:avLst/>
            <a:gdLst/>
            <a:ahLst/>
            <a:cxnLst/>
            <a:rect l="l" t="t" r="r" b="b"/>
            <a:pathLst>
              <a:path w="4484796" h="4114800">
                <a:moveTo>
                  <a:pt x="0" y="0"/>
                </a:moveTo>
                <a:lnTo>
                  <a:pt x="4484796" y="0"/>
                </a:lnTo>
                <a:lnTo>
                  <a:pt x="4484796"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3988134" y="4383559"/>
            <a:ext cx="3657028" cy="4114800"/>
          </a:xfrm>
          <a:custGeom>
            <a:avLst/>
            <a:gdLst/>
            <a:ahLst/>
            <a:cxnLst/>
            <a:rect l="l" t="t" r="r" b="b"/>
            <a:pathLst>
              <a:path w="3657028" h="4114800">
                <a:moveTo>
                  <a:pt x="0" y="0"/>
                </a:moveTo>
                <a:lnTo>
                  <a:pt x="3657029" y="0"/>
                </a:lnTo>
                <a:lnTo>
                  <a:pt x="3657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TextBox 5"/>
          <p:cNvSpPr txBox="1"/>
          <p:nvPr/>
        </p:nvSpPr>
        <p:spPr>
          <a:xfrm>
            <a:off x="4595416" y="1061651"/>
            <a:ext cx="2548086" cy="1401449"/>
          </a:xfrm>
          <a:prstGeom prst="rect">
            <a:avLst/>
          </a:prstGeom>
        </p:spPr>
        <p:txBody>
          <a:bodyPr lIns="0" tIns="0" rIns="0" bIns="0" rtlCol="0" anchor="t">
            <a:spAutoFit/>
          </a:bodyPr>
          <a:lstStyle/>
          <a:p>
            <a:pPr algn="ctr">
              <a:lnSpc>
                <a:spcPts val="11479"/>
              </a:lnSpc>
            </a:pPr>
            <a:r>
              <a:rPr lang="en-US" sz="8199">
                <a:solidFill>
                  <a:srgbClr val="000000"/>
                </a:solidFill>
                <a:latin typeface="Berkshire Swash"/>
              </a:rPr>
              <a:t>Types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26120" y="567381"/>
            <a:ext cx="4931880" cy="1474763"/>
          </a:xfrm>
          <a:prstGeom prst="rect">
            <a:avLst/>
          </a:prstGeom>
        </p:spPr>
        <p:txBody>
          <a:bodyPr wrap="square" lIns="0" tIns="0" rIns="0" bIns="0" rtlCol="0" anchor="t">
            <a:spAutoFit/>
          </a:bodyPr>
          <a:lstStyle/>
          <a:p>
            <a:pPr algn="ctr">
              <a:lnSpc>
                <a:spcPts val="11479"/>
              </a:lnSpc>
            </a:pPr>
            <a:r>
              <a:rPr lang="en-US" sz="8199" dirty="0" smtClean="0">
                <a:solidFill>
                  <a:srgbClr val="000000"/>
                </a:solidFill>
                <a:latin typeface="Berkshire Swash"/>
              </a:rPr>
              <a:t>Breathing</a:t>
            </a:r>
            <a:endParaRPr lang="en-US" sz="8199" dirty="0">
              <a:solidFill>
                <a:srgbClr val="000000"/>
              </a:solidFill>
              <a:latin typeface="Berkshire Swash"/>
            </a:endParaRPr>
          </a:p>
        </p:txBody>
      </p:sp>
      <p:sp>
        <p:nvSpPr>
          <p:cNvPr id="3" name="TextBox 3"/>
          <p:cNvSpPr txBox="1"/>
          <p:nvPr/>
        </p:nvSpPr>
        <p:spPr>
          <a:xfrm>
            <a:off x="741405" y="2211071"/>
            <a:ext cx="6888892" cy="5230494"/>
          </a:xfrm>
          <a:prstGeom prst="rect">
            <a:avLst/>
          </a:prstGeom>
        </p:spPr>
        <p:txBody>
          <a:bodyPr lIns="0" tIns="0" rIns="0" bIns="0" rtlCol="0" anchor="t">
            <a:spAutoFit/>
          </a:bodyPr>
          <a:lstStyle/>
          <a:p>
            <a:pPr algn="ctr">
              <a:lnSpc>
                <a:spcPts val="5180"/>
              </a:lnSpc>
            </a:pPr>
            <a:r>
              <a:rPr lang="en-US" sz="3700" dirty="0">
                <a:solidFill>
                  <a:srgbClr val="000000"/>
                </a:solidFill>
                <a:latin typeface="Berkshire Swash"/>
              </a:rPr>
              <a:t>Breathing, also known as ventilation, is the mechanical process of moving air in and out of the lungs. It involves the inhalation of oxygen-rich air and the exhalation of carbon dioxide, which is a waste product of cellular respiration. </a:t>
            </a:r>
          </a:p>
        </p:txBody>
      </p:sp>
      <p:sp>
        <p:nvSpPr>
          <p:cNvPr id="4" name="TextBox 4"/>
          <p:cNvSpPr txBox="1"/>
          <p:nvPr/>
        </p:nvSpPr>
        <p:spPr>
          <a:xfrm>
            <a:off x="7630297" y="1006167"/>
            <a:ext cx="9027335" cy="1820545"/>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Difference between respiration and breathing</a:t>
            </a:r>
          </a:p>
        </p:txBody>
      </p:sp>
      <p:sp>
        <p:nvSpPr>
          <p:cNvPr id="5" name="TextBox 5"/>
          <p:cNvSpPr txBox="1"/>
          <p:nvPr/>
        </p:nvSpPr>
        <p:spPr>
          <a:xfrm>
            <a:off x="8730411" y="3176725"/>
            <a:ext cx="6827108" cy="5613399"/>
          </a:xfrm>
          <a:prstGeom prst="rect">
            <a:avLst/>
          </a:prstGeom>
        </p:spPr>
        <p:txBody>
          <a:bodyPr lIns="0" tIns="0" rIns="0" bIns="0" rtlCol="0" anchor="t">
            <a:spAutoFit/>
          </a:bodyPr>
          <a:lstStyle/>
          <a:p>
            <a:pPr algn="ctr">
              <a:lnSpc>
                <a:spcPts val="4480"/>
              </a:lnSpc>
            </a:pPr>
            <a:r>
              <a:rPr lang="en-US" sz="3200">
                <a:solidFill>
                  <a:srgbClr val="000000"/>
                </a:solidFill>
                <a:latin typeface="Berkshire Swash"/>
              </a:rPr>
              <a:t>Breathing is External; Respiration is Internal:</a:t>
            </a:r>
          </a:p>
          <a:p>
            <a:pPr marL="690881" lvl="1" indent="-345440">
              <a:lnSpc>
                <a:spcPts val="4480"/>
              </a:lnSpc>
              <a:buFont typeface="Arial"/>
              <a:buChar char="•"/>
            </a:pPr>
            <a:r>
              <a:rPr lang="en-US" sz="3200">
                <a:solidFill>
                  <a:srgbClr val="000000"/>
                </a:solidFill>
                <a:latin typeface="Berkshire Swash"/>
              </a:rPr>
              <a:t>Breathing: It is the external process of moving air in and out of the lungs.</a:t>
            </a:r>
          </a:p>
          <a:p>
            <a:pPr marL="690881" lvl="1" indent="-345440">
              <a:lnSpc>
                <a:spcPts val="4480"/>
              </a:lnSpc>
              <a:buFont typeface="Arial"/>
              <a:buChar char="•"/>
            </a:pPr>
            <a:r>
              <a:rPr lang="en-US" sz="3200">
                <a:solidFill>
                  <a:srgbClr val="000000"/>
                </a:solidFill>
                <a:latin typeface="Berkshire Swash"/>
              </a:rPr>
              <a:t>Respiration: It is the internal process occurring within cells, involving the breakdown of nutrients to release energy.</a:t>
            </a:r>
          </a:p>
          <a:p>
            <a:pPr algn="ctr">
              <a:lnSpc>
                <a:spcPts val="4620"/>
              </a:lnSpc>
            </a:pPr>
            <a:endParaRPr lang="en-US" sz="3200">
              <a:solidFill>
                <a:srgbClr val="000000"/>
              </a:solidFill>
              <a:latin typeface="Berkshire Swash"/>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522" y="2821262"/>
            <a:ext cx="12149854" cy="4026847"/>
          </a:xfrm>
          <a:prstGeom prst="rect">
            <a:avLst/>
          </a:prstGeom>
        </p:spPr>
        <p:txBody>
          <a:bodyPr lIns="0" tIns="0" rIns="0" bIns="0" rtlCol="0" anchor="t">
            <a:spAutoFit/>
          </a:bodyPr>
          <a:lstStyle/>
          <a:p>
            <a:pPr algn="ctr">
              <a:lnSpc>
                <a:spcPts val="5364"/>
              </a:lnSpc>
            </a:pPr>
            <a:r>
              <a:rPr lang="en-US" sz="3831">
                <a:solidFill>
                  <a:srgbClr val="000000"/>
                </a:solidFill>
                <a:latin typeface="Berkshire Swash"/>
              </a:rPr>
              <a:t>Cellular respiration is a complex series of metabolic processes that take place within the cells of living organisms, converting biochemical energy stored in organic molecules into adenosine triphosphate (ATP). ATP is the primary energy currency used by cells for various cellular activities.</a:t>
            </a:r>
          </a:p>
        </p:txBody>
      </p:sp>
      <p:sp>
        <p:nvSpPr>
          <p:cNvPr id="3" name="Freeform 3"/>
          <p:cNvSpPr/>
          <p:nvPr/>
        </p:nvSpPr>
        <p:spPr>
          <a:xfrm>
            <a:off x="3566344" y="6307568"/>
            <a:ext cx="11704211" cy="3979432"/>
          </a:xfrm>
          <a:custGeom>
            <a:avLst/>
            <a:gdLst/>
            <a:ahLst/>
            <a:cxnLst/>
            <a:rect l="l" t="t" r="r" b="b"/>
            <a:pathLst>
              <a:path w="11704211" h="3979432">
                <a:moveTo>
                  <a:pt x="0" y="0"/>
                </a:moveTo>
                <a:lnTo>
                  <a:pt x="11704211" y="0"/>
                </a:lnTo>
                <a:lnTo>
                  <a:pt x="11704211" y="3979432"/>
                </a:lnTo>
                <a:lnTo>
                  <a:pt x="0" y="3979432"/>
                </a:lnTo>
                <a:lnTo>
                  <a:pt x="0" y="0"/>
                </a:lnTo>
                <a:close/>
              </a:path>
            </a:pathLst>
          </a:custGeom>
          <a:blipFill>
            <a:blip r:embed="rId2"/>
            <a:stretch>
              <a:fillRect/>
            </a:stretch>
          </a:blipFill>
        </p:spPr>
      </p:sp>
      <p:sp>
        <p:nvSpPr>
          <p:cNvPr id="4" name="TextBox 4"/>
          <p:cNvSpPr txBox="1"/>
          <p:nvPr/>
        </p:nvSpPr>
        <p:spPr>
          <a:xfrm>
            <a:off x="5631592" y="904875"/>
            <a:ext cx="7573714" cy="1184276"/>
          </a:xfrm>
          <a:prstGeom prst="rect">
            <a:avLst/>
          </a:prstGeom>
        </p:spPr>
        <p:txBody>
          <a:bodyPr lIns="0" tIns="0" rIns="0" bIns="0" rtlCol="0" anchor="t">
            <a:spAutoFit/>
          </a:bodyPr>
          <a:lstStyle/>
          <a:p>
            <a:pPr algn="ctr">
              <a:lnSpc>
                <a:spcPts val="9799"/>
              </a:lnSpc>
            </a:pPr>
            <a:r>
              <a:rPr lang="en-US" sz="6999">
                <a:solidFill>
                  <a:srgbClr val="000000"/>
                </a:solidFill>
                <a:latin typeface="Berkshire Swash"/>
              </a:rPr>
              <a:t>Cellular Respiration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49682" y="2512601"/>
            <a:ext cx="14788637" cy="6668492"/>
          </a:xfrm>
          <a:prstGeom prst="rect">
            <a:avLst/>
          </a:prstGeom>
        </p:spPr>
        <p:txBody>
          <a:bodyPr lIns="0" tIns="0" rIns="0" bIns="0" rtlCol="0" anchor="t">
            <a:spAutoFit/>
          </a:bodyPr>
          <a:lstStyle/>
          <a:p>
            <a:pPr>
              <a:lnSpc>
                <a:spcPts val="4015"/>
              </a:lnSpc>
            </a:pPr>
            <a:r>
              <a:rPr lang="en-US" sz="2868" dirty="0">
                <a:solidFill>
                  <a:srgbClr val="000000"/>
                </a:solidFill>
                <a:latin typeface="Berkshire Swash"/>
              </a:rPr>
              <a:t>ATP is crucial for cellular activities as:</a:t>
            </a:r>
          </a:p>
          <a:p>
            <a:pPr marL="619209" lvl="1" indent="-309604" algn="just">
              <a:lnSpc>
                <a:spcPts val="4015"/>
              </a:lnSpc>
              <a:buFont typeface="Arial"/>
              <a:buChar char="•"/>
            </a:pPr>
            <a:r>
              <a:rPr lang="en-US" sz="2868" dirty="0">
                <a:solidFill>
                  <a:srgbClr val="000000"/>
                </a:solidFill>
                <a:latin typeface="Berkshire Swash"/>
              </a:rPr>
              <a:t>Energy Currency: It serves as the primary energy currency of cells.</a:t>
            </a:r>
          </a:p>
          <a:p>
            <a:pPr marL="619209" lvl="1" indent="-309604" algn="just">
              <a:lnSpc>
                <a:spcPts val="4015"/>
              </a:lnSpc>
              <a:buFont typeface="Arial"/>
              <a:buChar char="•"/>
            </a:pPr>
            <a:r>
              <a:rPr lang="en-US" sz="2868" dirty="0">
                <a:solidFill>
                  <a:srgbClr val="000000"/>
                </a:solidFill>
                <a:latin typeface="Berkshire Swash"/>
              </a:rPr>
              <a:t>Cellular Work: Powers mechanical, transport, and chemical work in cells.</a:t>
            </a:r>
          </a:p>
          <a:p>
            <a:pPr marL="619209" lvl="1" indent="-309604" algn="just">
              <a:lnSpc>
                <a:spcPts val="4015"/>
              </a:lnSpc>
              <a:buFont typeface="Arial"/>
              <a:buChar char="•"/>
            </a:pPr>
            <a:r>
              <a:rPr lang="en-US" sz="2868" dirty="0">
                <a:solidFill>
                  <a:srgbClr val="000000"/>
                </a:solidFill>
                <a:latin typeface="Berkshire Swash"/>
              </a:rPr>
              <a:t>Metabolic Reactions: Drives essential metabolic pathways.</a:t>
            </a:r>
          </a:p>
          <a:p>
            <a:pPr marL="619209" lvl="1" indent="-309604" algn="just">
              <a:lnSpc>
                <a:spcPts val="4015"/>
              </a:lnSpc>
              <a:buFont typeface="Arial"/>
              <a:buChar char="•"/>
            </a:pPr>
            <a:r>
              <a:rPr lang="en-US" sz="2868" dirty="0">
                <a:solidFill>
                  <a:srgbClr val="000000"/>
                </a:solidFill>
                <a:latin typeface="Berkshire Swash"/>
              </a:rPr>
              <a:t>Synthesis of Macromolecules: Provides energy for the synthesis of complex molecules.</a:t>
            </a:r>
          </a:p>
          <a:p>
            <a:pPr marL="619209" lvl="1" indent="-309604" algn="just">
              <a:lnSpc>
                <a:spcPts val="4015"/>
              </a:lnSpc>
              <a:buFont typeface="Arial"/>
              <a:buChar char="•"/>
            </a:pPr>
            <a:r>
              <a:rPr lang="en-US" sz="2868" dirty="0">
                <a:solidFill>
                  <a:srgbClr val="000000"/>
                </a:solidFill>
                <a:latin typeface="Berkshire Swash"/>
              </a:rPr>
              <a:t>Cellular Communication: Participates in cell signaling and phosphorylation.</a:t>
            </a:r>
          </a:p>
          <a:p>
            <a:pPr marL="619209" lvl="1" indent="-309604" algn="just">
              <a:lnSpc>
                <a:spcPts val="4015"/>
              </a:lnSpc>
              <a:buFont typeface="Arial"/>
              <a:buChar char="•"/>
            </a:pPr>
            <a:r>
              <a:rPr lang="en-US" sz="2868" dirty="0">
                <a:solidFill>
                  <a:srgbClr val="000000"/>
                </a:solidFill>
                <a:latin typeface="Berkshire Swash"/>
              </a:rPr>
              <a:t>Active Transport: Powers active transport processes across cell membranes.</a:t>
            </a:r>
          </a:p>
          <a:p>
            <a:pPr marL="619209" lvl="1" indent="-309604" algn="just">
              <a:lnSpc>
                <a:spcPts val="4015"/>
              </a:lnSpc>
              <a:buFont typeface="Arial"/>
              <a:buChar char="•"/>
            </a:pPr>
            <a:r>
              <a:rPr lang="en-US" sz="2868" dirty="0">
                <a:solidFill>
                  <a:srgbClr val="000000"/>
                </a:solidFill>
                <a:latin typeface="Berkshire Swash"/>
              </a:rPr>
              <a:t>Maintenance of Membrane Potential: Contributes to maintaining electrochemical gradients.</a:t>
            </a:r>
          </a:p>
          <a:p>
            <a:pPr marL="619209" lvl="1" indent="-309604" algn="just">
              <a:lnSpc>
                <a:spcPts val="4015"/>
              </a:lnSpc>
              <a:buFont typeface="Arial"/>
              <a:buChar char="•"/>
            </a:pPr>
            <a:r>
              <a:rPr lang="en-US" sz="2868" dirty="0">
                <a:solidFill>
                  <a:srgbClr val="000000"/>
                </a:solidFill>
                <a:latin typeface="Berkshire Swash"/>
              </a:rPr>
              <a:t>Storage and Transfer of Energy: Acts as an intermediary in energy transfer.</a:t>
            </a:r>
          </a:p>
          <a:p>
            <a:pPr marL="619209" lvl="1" indent="-309604" algn="just">
              <a:lnSpc>
                <a:spcPts val="4015"/>
              </a:lnSpc>
              <a:buFont typeface="Arial"/>
              <a:buChar char="•"/>
            </a:pPr>
            <a:r>
              <a:rPr lang="en-US" sz="2868" dirty="0">
                <a:solidFill>
                  <a:srgbClr val="000000"/>
                </a:solidFill>
                <a:latin typeface="Berkshire Swash"/>
              </a:rPr>
              <a:t>Quick Energy Source: Releases energy rapidly for immediate cellular needs.</a:t>
            </a:r>
          </a:p>
          <a:p>
            <a:pPr algn="just">
              <a:lnSpc>
                <a:spcPts val="4015"/>
              </a:lnSpc>
            </a:pPr>
            <a:endParaRPr lang="en-US" sz="2868" dirty="0">
              <a:solidFill>
                <a:srgbClr val="000000"/>
              </a:solidFill>
              <a:latin typeface="Berkshire Swash"/>
            </a:endParaRPr>
          </a:p>
          <a:p>
            <a:pPr algn="just">
              <a:lnSpc>
                <a:spcPts val="4015"/>
              </a:lnSpc>
            </a:pPr>
            <a:r>
              <a:rPr lang="en-US" sz="2868" dirty="0">
                <a:solidFill>
                  <a:srgbClr val="000000"/>
                </a:solidFill>
                <a:latin typeface="Berkshire Swash"/>
              </a:rPr>
              <a:t>In essence, ATP is indispensable for sustaining life and enabling various cellular functions.</a:t>
            </a:r>
          </a:p>
          <a:p>
            <a:pPr algn="just">
              <a:lnSpc>
                <a:spcPts val="4015"/>
              </a:lnSpc>
            </a:pPr>
            <a:endParaRPr lang="en-US" sz="2868" dirty="0">
              <a:solidFill>
                <a:srgbClr val="000000"/>
              </a:solidFill>
              <a:latin typeface="Berkshire Swash"/>
            </a:endParaRPr>
          </a:p>
        </p:txBody>
      </p:sp>
      <p:sp>
        <p:nvSpPr>
          <p:cNvPr id="3" name="Freeform 3"/>
          <p:cNvSpPr/>
          <p:nvPr/>
        </p:nvSpPr>
        <p:spPr>
          <a:xfrm>
            <a:off x="14281209" y="1287686"/>
            <a:ext cx="2535137" cy="2755584"/>
          </a:xfrm>
          <a:custGeom>
            <a:avLst/>
            <a:gdLst/>
            <a:ahLst/>
            <a:cxnLst/>
            <a:rect l="l" t="t" r="r" b="b"/>
            <a:pathLst>
              <a:path w="2535137" h="2755584">
                <a:moveTo>
                  <a:pt x="0" y="0"/>
                </a:moveTo>
                <a:lnTo>
                  <a:pt x="2535136" y="0"/>
                </a:lnTo>
                <a:lnTo>
                  <a:pt x="2535136" y="2755583"/>
                </a:lnTo>
                <a:lnTo>
                  <a:pt x="0" y="27555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TextBox 4"/>
          <p:cNvSpPr txBox="1"/>
          <p:nvPr/>
        </p:nvSpPr>
        <p:spPr>
          <a:xfrm>
            <a:off x="4996532" y="1182911"/>
            <a:ext cx="8294936" cy="896620"/>
          </a:xfrm>
          <a:prstGeom prst="rect">
            <a:avLst/>
          </a:prstGeom>
        </p:spPr>
        <p:txBody>
          <a:bodyPr lIns="0" tIns="0" rIns="0" bIns="0" rtlCol="0" anchor="t">
            <a:spAutoFit/>
          </a:bodyPr>
          <a:lstStyle/>
          <a:p>
            <a:pPr algn="ctr">
              <a:lnSpc>
                <a:spcPts val="7279"/>
              </a:lnSpc>
            </a:pPr>
            <a:r>
              <a:rPr lang="en-US" sz="5199" dirty="0" smtClean="0">
                <a:solidFill>
                  <a:srgbClr val="000000"/>
                </a:solidFill>
                <a:latin typeface="Berkshire Swash"/>
              </a:rPr>
              <a:t>ATP</a:t>
            </a:r>
            <a:endParaRPr lang="en-US" sz="5199" dirty="0">
              <a:solidFill>
                <a:srgbClr val="000000"/>
              </a:solidFill>
              <a:latin typeface="Berkshire Swash"/>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76300"/>
            <a:ext cx="6819900" cy="1474763"/>
          </a:xfrm>
          <a:prstGeom prst="rect">
            <a:avLst/>
          </a:prstGeom>
        </p:spPr>
        <p:txBody>
          <a:bodyPr wrap="square" lIns="0" tIns="0" rIns="0" bIns="0" rtlCol="0" anchor="t">
            <a:spAutoFit/>
          </a:bodyPr>
          <a:lstStyle/>
          <a:p>
            <a:pPr algn="ctr">
              <a:lnSpc>
                <a:spcPts val="11480"/>
              </a:lnSpc>
            </a:pPr>
            <a:r>
              <a:rPr lang="en-US" sz="8200" dirty="0">
                <a:solidFill>
                  <a:srgbClr val="000000"/>
                </a:solidFill>
                <a:latin typeface="Berkshire Swash"/>
              </a:rPr>
              <a:t>Transportation</a:t>
            </a:r>
          </a:p>
        </p:txBody>
      </p:sp>
      <p:sp>
        <p:nvSpPr>
          <p:cNvPr id="3" name="TextBox 3"/>
          <p:cNvSpPr txBox="1"/>
          <p:nvPr/>
        </p:nvSpPr>
        <p:spPr>
          <a:xfrm>
            <a:off x="1460076" y="2503076"/>
            <a:ext cx="6178378" cy="5981065"/>
          </a:xfrm>
          <a:prstGeom prst="rect">
            <a:avLst/>
          </a:prstGeom>
        </p:spPr>
        <p:txBody>
          <a:bodyPr lIns="0" tIns="0" rIns="0" bIns="0" rtlCol="0" anchor="t">
            <a:spAutoFit/>
          </a:bodyPr>
          <a:lstStyle/>
          <a:p>
            <a:pPr algn="ctr">
              <a:lnSpc>
                <a:spcPts val="4759"/>
              </a:lnSpc>
            </a:pPr>
            <a:r>
              <a:rPr lang="en-US" sz="3399">
                <a:solidFill>
                  <a:srgbClr val="000000"/>
                </a:solidFill>
                <a:latin typeface="Berkshire Swash"/>
              </a:rPr>
              <a:t>Transportation refers to the movement of substances, such as nutrients, gases, and waste products, within the bodies of living organisms. This process is essential for the distribution of materials needed for cellular activities and the removal of waste products generated by metabolic processes.</a:t>
            </a:r>
          </a:p>
        </p:txBody>
      </p:sp>
      <p:sp>
        <p:nvSpPr>
          <p:cNvPr id="4" name="TextBox 4"/>
          <p:cNvSpPr txBox="1"/>
          <p:nvPr/>
        </p:nvSpPr>
        <p:spPr>
          <a:xfrm>
            <a:off x="11826870" y="1152521"/>
            <a:ext cx="1812930" cy="936154"/>
          </a:xfrm>
          <a:prstGeom prst="rect">
            <a:avLst/>
          </a:prstGeom>
        </p:spPr>
        <p:txBody>
          <a:bodyPr wrap="square" lIns="0" tIns="0" rIns="0" bIns="0" rtlCol="0" anchor="t">
            <a:spAutoFit/>
          </a:bodyPr>
          <a:lstStyle/>
          <a:p>
            <a:pPr algn="ctr">
              <a:lnSpc>
                <a:spcPts val="7279"/>
              </a:lnSpc>
            </a:pPr>
            <a:r>
              <a:rPr lang="en-US" sz="5199" dirty="0">
                <a:solidFill>
                  <a:srgbClr val="000000"/>
                </a:solidFill>
                <a:latin typeface="Berkshire Swash"/>
              </a:rPr>
              <a:t>Types</a:t>
            </a:r>
          </a:p>
        </p:txBody>
      </p:sp>
      <p:sp>
        <p:nvSpPr>
          <p:cNvPr id="5" name="TextBox 5"/>
          <p:cNvSpPr txBox="1"/>
          <p:nvPr/>
        </p:nvSpPr>
        <p:spPr>
          <a:xfrm>
            <a:off x="8617020" y="2879648"/>
            <a:ext cx="8035528" cy="3869690"/>
          </a:xfrm>
          <a:prstGeom prst="rect">
            <a:avLst/>
          </a:prstGeom>
        </p:spPr>
        <p:txBody>
          <a:bodyPr lIns="0" tIns="0" rIns="0" bIns="0" rtlCol="0" anchor="t">
            <a:spAutoFit/>
          </a:bodyPr>
          <a:lstStyle/>
          <a:p>
            <a:pPr marL="949964" lvl="1" indent="-474982">
              <a:lnSpc>
                <a:spcPts val="6160"/>
              </a:lnSpc>
              <a:buFont typeface="Arial"/>
              <a:buChar char="•"/>
            </a:pPr>
            <a:r>
              <a:rPr lang="en-US" sz="4400">
                <a:solidFill>
                  <a:srgbClr val="000000"/>
                </a:solidFill>
                <a:latin typeface="Berkshire Swash"/>
              </a:rPr>
              <a:t>Human circulatory system</a:t>
            </a:r>
          </a:p>
          <a:p>
            <a:pPr marL="949964" lvl="1" indent="-474982">
              <a:lnSpc>
                <a:spcPts val="6160"/>
              </a:lnSpc>
              <a:buFont typeface="Arial"/>
              <a:buChar char="•"/>
            </a:pPr>
            <a:r>
              <a:rPr lang="en-US" sz="4400">
                <a:solidFill>
                  <a:srgbClr val="000000"/>
                </a:solidFill>
                <a:latin typeface="Berkshire Swash"/>
              </a:rPr>
              <a:t>Plants: Xylem and Phloem</a:t>
            </a:r>
          </a:p>
          <a:p>
            <a:pPr marL="949964" lvl="1" indent="-474982">
              <a:lnSpc>
                <a:spcPts val="6160"/>
              </a:lnSpc>
              <a:buFont typeface="Arial"/>
              <a:buChar char="•"/>
            </a:pPr>
            <a:r>
              <a:rPr lang="en-US" sz="4400">
                <a:solidFill>
                  <a:srgbClr val="000000"/>
                </a:solidFill>
                <a:latin typeface="Berkshire Swash"/>
              </a:rPr>
              <a:t>Diffusion and osmosis</a:t>
            </a:r>
          </a:p>
          <a:p>
            <a:pPr marL="949964" lvl="1" indent="-474982">
              <a:lnSpc>
                <a:spcPts val="6160"/>
              </a:lnSpc>
              <a:buFont typeface="Arial"/>
              <a:buChar char="•"/>
            </a:pPr>
            <a:r>
              <a:rPr lang="en-US" sz="4400">
                <a:solidFill>
                  <a:srgbClr val="000000"/>
                </a:solidFill>
                <a:latin typeface="Berkshire Swash"/>
              </a:rPr>
              <a:t>Active Transport</a:t>
            </a:r>
          </a:p>
          <a:p>
            <a:pPr marL="949964" lvl="1" indent="-474982">
              <a:lnSpc>
                <a:spcPts val="6160"/>
              </a:lnSpc>
              <a:buFont typeface="Arial"/>
              <a:buChar char="•"/>
            </a:pPr>
            <a:r>
              <a:rPr lang="en-US" sz="4400">
                <a:solidFill>
                  <a:srgbClr val="000000"/>
                </a:solidFill>
                <a:latin typeface="Berkshire Swash"/>
              </a:rPr>
              <a:t>Lymphatic sysytem in animals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10533" y="6713370"/>
            <a:ext cx="2811721" cy="2266950"/>
          </a:xfrm>
          <a:custGeom>
            <a:avLst/>
            <a:gdLst/>
            <a:ahLst/>
            <a:cxnLst/>
            <a:rect l="l" t="t" r="r" b="b"/>
            <a:pathLst>
              <a:path w="2811721" h="2266950">
                <a:moveTo>
                  <a:pt x="0" y="0"/>
                </a:moveTo>
                <a:lnTo>
                  <a:pt x="2811721" y="0"/>
                </a:lnTo>
                <a:lnTo>
                  <a:pt x="2811721" y="2266950"/>
                </a:lnTo>
                <a:lnTo>
                  <a:pt x="0" y="226695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0377361" y="5707697"/>
            <a:ext cx="2394450" cy="2259762"/>
          </a:xfrm>
          <a:custGeom>
            <a:avLst/>
            <a:gdLst/>
            <a:ahLst/>
            <a:cxnLst/>
            <a:rect l="l" t="t" r="r" b="b"/>
            <a:pathLst>
              <a:path w="2394450" h="2259762">
                <a:moveTo>
                  <a:pt x="0" y="0"/>
                </a:moveTo>
                <a:lnTo>
                  <a:pt x="2394451" y="0"/>
                </a:lnTo>
                <a:lnTo>
                  <a:pt x="2394451" y="2259763"/>
                </a:lnTo>
                <a:lnTo>
                  <a:pt x="0" y="225976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4240395" y="6713370"/>
            <a:ext cx="3018905" cy="2011345"/>
          </a:xfrm>
          <a:custGeom>
            <a:avLst/>
            <a:gdLst/>
            <a:ahLst/>
            <a:cxnLst/>
            <a:rect l="l" t="t" r="r" b="b"/>
            <a:pathLst>
              <a:path w="3018905" h="2011345">
                <a:moveTo>
                  <a:pt x="0" y="0"/>
                </a:moveTo>
                <a:lnTo>
                  <a:pt x="3018905" y="0"/>
                </a:lnTo>
                <a:lnTo>
                  <a:pt x="3018905" y="2011345"/>
                </a:lnTo>
                <a:lnTo>
                  <a:pt x="0" y="2011345"/>
                </a:lnTo>
                <a:lnTo>
                  <a:pt x="0" y="0"/>
                </a:lnTo>
                <a:close/>
              </a:path>
            </a:pathLst>
          </a:custGeom>
          <a:blipFill>
            <a:blip r:embed="rId6"/>
            <a:stretch>
              <a:fillRect/>
            </a:stretch>
          </a:blipFill>
        </p:spPr>
      </p:sp>
      <p:sp>
        <p:nvSpPr>
          <p:cNvPr id="5" name="TextBox 5"/>
          <p:cNvSpPr txBox="1"/>
          <p:nvPr/>
        </p:nvSpPr>
        <p:spPr>
          <a:xfrm>
            <a:off x="6713413" y="866775"/>
            <a:ext cx="5097587" cy="1654299"/>
          </a:xfrm>
          <a:prstGeom prst="rect">
            <a:avLst/>
          </a:prstGeom>
        </p:spPr>
        <p:txBody>
          <a:bodyPr wrap="square" lIns="0" tIns="0" rIns="0" bIns="0" rtlCol="0" anchor="t">
            <a:spAutoFit/>
          </a:bodyPr>
          <a:lstStyle/>
          <a:p>
            <a:pPr algn="ctr">
              <a:lnSpc>
                <a:spcPts val="12880"/>
              </a:lnSpc>
            </a:pPr>
            <a:r>
              <a:rPr lang="en-US" sz="9200" dirty="0">
                <a:solidFill>
                  <a:srgbClr val="000000"/>
                </a:solidFill>
                <a:latin typeface="Berkshire Swash"/>
              </a:rPr>
              <a:t>Excretion</a:t>
            </a:r>
          </a:p>
        </p:txBody>
      </p:sp>
      <p:sp>
        <p:nvSpPr>
          <p:cNvPr id="6" name="TextBox 6"/>
          <p:cNvSpPr txBox="1"/>
          <p:nvPr/>
        </p:nvSpPr>
        <p:spPr>
          <a:xfrm>
            <a:off x="1335000" y="2319019"/>
            <a:ext cx="3160800" cy="936154"/>
          </a:xfrm>
          <a:prstGeom prst="rect">
            <a:avLst/>
          </a:prstGeom>
        </p:spPr>
        <p:txBody>
          <a:bodyPr wrap="square" lIns="0" tIns="0" rIns="0" bIns="0" rtlCol="0" anchor="t">
            <a:spAutoFit/>
          </a:bodyPr>
          <a:lstStyle/>
          <a:p>
            <a:pPr algn="ctr">
              <a:lnSpc>
                <a:spcPts val="7279"/>
              </a:lnSpc>
            </a:pPr>
            <a:r>
              <a:rPr lang="en-US" sz="5199" dirty="0">
                <a:solidFill>
                  <a:srgbClr val="000000"/>
                </a:solidFill>
                <a:latin typeface="Berkshire Swash"/>
              </a:rPr>
              <a:t>Definition</a:t>
            </a:r>
          </a:p>
        </p:txBody>
      </p:sp>
      <p:sp>
        <p:nvSpPr>
          <p:cNvPr id="7" name="TextBox 7"/>
          <p:cNvSpPr txBox="1"/>
          <p:nvPr/>
        </p:nvSpPr>
        <p:spPr>
          <a:xfrm>
            <a:off x="1028700" y="3362960"/>
            <a:ext cx="15587107" cy="1780540"/>
          </a:xfrm>
          <a:prstGeom prst="rect">
            <a:avLst/>
          </a:prstGeom>
        </p:spPr>
        <p:txBody>
          <a:bodyPr lIns="0" tIns="0" rIns="0" bIns="0" rtlCol="0" anchor="t">
            <a:spAutoFit/>
          </a:bodyPr>
          <a:lstStyle/>
          <a:p>
            <a:pPr algn="ctr">
              <a:lnSpc>
                <a:spcPts val="4759"/>
              </a:lnSpc>
            </a:pPr>
            <a:r>
              <a:rPr lang="en-US" sz="3399">
                <a:solidFill>
                  <a:srgbClr val="000000"/>
                </a:solidFill>
                <a:latin typeface="Berkshire Swash"/>
              </a:rPr>
              <a:t>Excretion is the process by which metabolic waste products and harmful substances are eliminated from the body, maintaining internal balance and preventing the accumulation of toxins.</a:t>
            </a:r>
          </a:p>
        </p:txBody>
      </p:sp>
      <p:sp>
        <p:nvSpPr>
          <p:cNvPr id="8" name="TextBox 8"/>
          <p:cNvSpPr txBox="1"/>
          <p:nvPr/>
        </p:nvSpPr>
        <p:spPr>
          <a:xfrm>
            <a:off x="1335000" y="5276850"/>
            <a:ext cx="4058692" cy="785495"/>
          </a:xfrm>
          <a:prstGeom prst="rect">
            <a:avLst/>
          </a:prstGeom>
        </p:spPr>
        <p:txBody>
          <a:bodyPr lIns="0" tIns="0" rIns="0" bIns="0" rtlCol="0" anchor="t">
            <a:spAutoFit/>
          </a:bodyPr>
          <a:lstStyle/>
          <a:p>
            <a:pPr algn="ctr">
              <a:lnSpc>
                <a:spcPts val="6580"/>
              </a:lnSpc>
            </a:pPr>
            <a:r>
              <a:rPr lang="en-US" sz="4700">
                <a:solidFill>
                  <a:srgbClr val="000000"/>
                </a:solidFill>
                <a:latin typeface="Berkshire Swash"/>
              </a:rPr>
              <a:t>Organs involved</a:t>
            </a:r>
          </a:p>
        </p:txBody>
      </p:sp>
      <p:sp>
        <p:nvSpPr>
          <p:cNvPr id="9" name="TextBox 9"/>
          <p:cNvSpPr txBox="1"/>
          <p:nvPr/>
        </p:nvSpPr>
        <p:spPr>
          <a:xfrm>
            <a:off x="1335000" y="6277610"/>
            <a:ext cx="3870117" cy="2980690"/>
          </a:xfrm>
          <a:prstGeom prst="rect">
            <a:avLst/>
          </a:prstGeom>
        </p:spPr>
        <p:txBody>
          <a:bodyPr lIns="0" tIns="0" rIns="0" bIns="0" rtlCol="0" anchor="t">
            <a:spAutoFit/>
          </a:bodyPr>
          <a:lstStyle/>
          <a:p>
            <a:pPr marL="734059" lvl="1" indent="-367030">
              <a:lnSpc>
                <a:spcPts val="4759"/>
              </a:lnSpc>
              <a:buFont typeface="Arial"/>
              <a:buChar char="•"/>
            </a:pPr>
            <a:r>
              <a:rPr lang="en-US" sz="3399">
                <a:solidFill>
                  <a:srgbClr val="000000"/>
                </a:solidFill>
                <a:latin typeface="Berkshire Swash"/>
              </a:rPr>
              <a:t>Kidneys,</a:t>
            </a:r>
          </a:p>
          <a:p>
            <a:pPr marL="734059" lvl="1" indent="-367030">
              <a:lnSpc>
                <a:spcPts val="4759"/>
              </a:lnSpc>
              <a:buFont typeface="Arial"/>
              <a:buChar char="•"/>
            </a:pPr>
            <a:r>
              <a:rPr lang="en-US" sz="3399">
                <a:solidFill>
                  <a:srgbClr val="000000"/>
                </a:solidFill>
                <a:latin typeface="Berkshire Swash"/>
              </a:rPr>
              <a:t> Lungs,</a:t>
            </a:r>
          </a:p>
          <a:p>
            <a:pPr marL="734059" lvl="1" indent="-367030">
              <a:lnSpc>
                <a:spcPts val="4759"/>
              </a:lnSpc>
              <a:buFont typeface="Arial"/>
              <a:buChar char="•"/>
            </a:pPr>
            <a:r>
              <a:rPr lang="en-US" sz="3399">
                <a:solidFill>
                  <a:srgbClr val="000000"/>
                </a:solidFill>
                <a:latin typeface="Berkshire Swash"/>
              </a:rPr>
              <a:t> Liver,</a:t>
            </a:r>
          </a:p>
          <a:p>
            <a:pPr marL="734059" lvl="1" indent="-367030">
              <a:lnSpc>
                <a:spcPts val="4759"/>
              </a:lnSpc>
              <a:buFont typeface="Arial"/>
              <a:buChar char="•"/>
            </a:pPr>
            <a:r>
              <a:rPr lang="en-US" sz="3399">
                <a:solidFill>
                  <a:srgbClr val="000000"/>
                </a:solidFill>
                <a:latin typeface="Berkshire Swash"/>
              </a:rPr>
              <a:t> Skin, </a:t>
            </a:r>
          </a:p>
          <a:p>
            <a:pPr marL="734059" lvl="1" indent="-367030">
              <a:lnSpc>
                <a:spcPts val="4759"/>
              </a:lnSpc>
              <a:buFont typeface="Arial"/>
              <a:buChar char="•"/>
            </a:pPr>
            <a:r>
              <a:rPr lang="en-US" sz="3399">
                <a:solidFill>
                  <a:srgbClr val="000000"/>
                </a:solidFill>
                <a:latin typeface="Berkshire Swash"/>
              </a:rPr>
              <a:t>Large intestine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95428" y="866775"/>
            <a:ext cx="7029971" cy="1654299"/>
          </a:xfrm>
          <a:prstGeom prst="rect">
            <a:avLst/>
          </a:prstGeom>
        </p:spPr>
        <p:txBody>
          <a:bodyPr wrap="square" lIns="0" tIns="0" rIns="0" bIns="0" rtlCol="0" anchor="t">
            <a:spAutoFit/>
          </a:bodyPr>
          <a:lstStyle/>
          <a:p>
            <a:pPr algn="ctr">
              <a:lnSpc>
                <a:spcPts val="12880"/>
              </a:lnSpc>
            </a:pPr>
            <a:r>
              <a:rPr lang="en-US" sz="9200" dirty="0">
                <a:solidFill>
                  <a:srgbClr val="000000"/>
                </a:solidFill>
                <a:latin typeface="Berkshire Swash"/>
              </a:rPr>
              <a:t>Reproduction</a:t>
            </a:r>
          </a:p>
        </p:txBody>
      </p:sp>
      <p:sp>
        <p:nvSpPr>
          <p:cNvPr id="3" name="TextBox 3"/>
          <p:cNvSpPr txBox="1"/>
          <p:nvPr/>
        </p:nvSpPr>
        <p:spPr>
          <a:xfrm>
            <a:off x="1560041" y="2997346"/>
            <a:ext cx="15167919" cy="2380615"/>
          </a:xfrm>
          <a:prstGeom prst="rect">
            <a:avLst/>
          </a:prstGeom>
        </p:spPr>
        <p:txBody>
          <a:bodyPr lIns="0" tIns="0" rIns="0" bIns="0" rtlCol="0" anchor="t">
            <a:spAutoFit/>
          </a:bodyPr>
          <a:lstStyle/>
          <a:p>
            <a:pPr algn="ctr">
              <a:lnSpc>
                <a:spcPts val="4759"/>
              </a:lnSpc>
            </a:pPr>
            <a:r>
              <a:rPr lang="en-US" sz="3399">
                <a:solidFill>
                  <a:srgbClr val="000000"/>
                </a:solidFill>
                <a:latin typeface="Berkshire Swash"/>
              </a:rPr>
              <a:t>Reproduction is the biological process by which new individuals of the same species are produced, ensuring the continuation of the species over generations. It is a fundamental characteristic of living organisms and involves the transmission of genetic material from parent organisms to their offspring.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96469" y="4516327"/>
            <a:ext cx="1695062" cy="1254346"/>
          </a:xfrm>
          <a:custGeom>
            <a:avLst/>
            <a:gdLst/>
            <a:ahLst/>
            <a:cxnLst/>
            <a:rect l="l" t="t" r="r" b="b"/>
            <a:pathLst>
              <a:path w="1695062" h="1254346">
                <a:moveTo>
                  <a:pt x="0" y="0"/>
                </a:moveTo>
                <a:lnTo>
                  <a:pt x="1695062" y="0"/>
                </a:lnTo>
                <a:lnTo>
                  <a:pt x="1695062" y="1254346"/>
                </a:lnTo>
                <a:lnTo>
                  <a:pt x="0" y="12543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8448869" y="4668727"/>
            <a:ext cx="1695062" cy="1254346"/>
          </a:xfrm>
          <a:custGeom>
            <a:avLst/>
            <a:gdLst/>
            <a:ahLst/>
            <a:cxnLst/>
            <a:rect l="l" t="t" r="r" b="b"/>
            <a:pathLst>
              <a:path w="1695062" h="1254346">
                <a:moveTo>
                  <a:pt x="0" y="0"/>
                </a:moveTo>
                <a:lnTo>
                  <a:pt x="1695062" y="0"/>
                </a:lnTo>
                <a:lnTo>
                  <a:pt x="1695062" y="1254346"/>
                </a:lnTo>
                <a:lnTo>
                  <a:pt x="0" y="12543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8601269" y="4821127"/>
            <a:ext cx="1695062" cy="1254346"/>
          </a:xfrm>
          <a:custGeom>
            <a:avLst/>
            <a:gdLst/>
            <a:ahLst/>
            <a:cxnLst/>
            <a:rect l="l" t="t" r="r" b="b"/>
            <a:pathLst>
              <a:path w="1695062" h="1254346">
                <a:moveTo>
                  <a:pt x="0" y="0"/>
                </a:moveTo>
                <a:lnTo>
                  <a:pt x="1695062" y="0"/>
                </a:lnTo>
                <a:lnTo>
                  <a:pt x="1695062" y="1254346"/>
                </a:lnTo>
                <a:lnTo>
                  <a:pt x="0" y="12543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6343791" y="2277749"/>
            <a:ext cx="1418800" cy="1049912"/>
          </a:xfrm>
          <a:custGeom>
            <a:avLst/>
            <a:gdLst/>
            <a:ahLst/>
            <a:cxnLst/>
            <a:rect l="l" t="t" r="r" b="b"/>
            <a:pathLst>
              <a:path w="1418800" h="1049912">
                <a:moveTo>
                  <a:pt x="0" y="0"/>
                </a:moveTo>
                <a:lnTo>
                  <a:pt x="1418800" y="0"/>
                </a:lnTo>
                <a:lnTo>
                  <a:pt x="1418800" y="1049912"/>
                </a:lnTo>
                <a:lnTo>
                  <a:pt x="0" y="10499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TextBox 6"/>
          <p:cNvSpPr txBox="1"/>
          <p:nvPr/>
        </p:nvSpPr>
        <p:spPr>
          <a:xfrm>
            <a:off x="7134796" y="876300"/>
            <a:ext cx="3870935" cy="1401449"/>
          </a:xfrm>
          <a:prstGeom prst="rect">
            <a:avLst/>
          </a:prstGeom>
        </p:spPr>
        <p:txBody>
          <a:bodyPr lIns="0" tIns="0" rIns="0" bIns="0" rtlCol="0" anchor="t">
            <a:spAutoFit/>
          </a:bodyPr>
          <a:lstStyle/>
          <a:p>
            <a:pPr algn="ctr">
              <a:lnSpc>
                <a:spcPts val="11479"/>
              </a:lnSpc>
            </a:pPr>
            <a:r>
              <a:rPr lang="en-US" sz="8199">
                <a:solidFill>
                  <a:srgbClr val="000000"/>
                </a:solidFill>
                <a:latin typeface="Berkshire Swash"/>
              </a:rPr>
              <a:t>Types</a:t>
            </a:r>
          </a:p>
        </p:txBody>
      </p:sp>
      <p:sp>
        <p:nvSpPr>
          <p:cNvPr id="7" name="Freeform 7"/>
          <p:cNvSpPr/>
          <p:nvPr/>
        </p:nvSpPr>
        <p:spPr>
          <a:xfrm flipH="1">
            <a:off x="10296331" y="2277749"/>
            <a:ext cx="1418800" cy="1049912"/>
          </a:xfrm>
          <a:custGeom>
            <a:avLst/>
            <a:gdLst/>
            <a:ahLst/>
            <a:cxnLst/>
            <a:rect l="l" t="t" r="r" b="b"/>
            <a:pathLst>
              <a:path w="1418800" h="1049912">
                <a:moveTo>
                  <a:pt x="1418800" y="0"/>
                </a:moveTo>
                <a:lnTo>
                  <a:pt x="0" y="0"/>
                </a:lnTo>
                <a:lnTo>
                  <a:pt x="0" y="1049912"/>
                </a:lnTo>
                <a:lnTo>
                  <a:pt x="1418800" y="1049912"/>
                </a:lnTo>
                <a:lnTo>
                  <a:pt x="141880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TextBox 8"/>
          <p:cNvSpPr txBox="1"/>
          <p:nvPr/>
        </p:nvSpPr>
        <p:spPr>
          <a:xfrm>
            <a:off x="2900437" y="3619707"/>
            <a:ext cx="6178748"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Asexual reproduction </a:t>
            </a:r>
          </a:p>
        </p:txBody>
      </p:sp>
      <p:sp>
        <p:nvSpPr>
          <p:cNvPr id="9" name="TextBox 9"/>
          <p:cNvSpPr txBox="1"/>
          <p:nvPr/>
        </p:nvSpPr>
        <p:spPr>
          <a:xfrm>
            <a:off x="10296331" y="3619707"/>
            <a:ext cx="6178748" cy="896620"/>
          </a:xfrm>
          <a:prstGeom prst="rect">
            <a:avLst/>
          </a:prstGeom>
        </p:spPr>
        <p:txBody>
          <a:bodyPr lIns="0" tIns="0" rIns="0" bIns="0" rtlCol="0" anchor="t">
            <a:spAutoFit/>
          </a:bodyPr>
          <a:lstStyle/>
          <a:p>
            <a:pPr algn="ctr">
              <a:lnSpc>
                <a:spcPts val="7279"/>
              </a:lnSpc>
            </a:pPr>
            <a:r>
              <a:rPr lang="en-US" sz="5199">
                <a:solidFill>
                  <a:srgbClr val="000000"/>
                </a:solidFill>
                <a:latin typeface="Berkshire Swash"/>
              </a:rPr>
              <a:t>Sexual reproduction </a:t>
            </a:r>
          </a:p>
        </p:txBody>
      </p:sp>
      <p:sp>
        <p:nvSpPr>
          <p:cNvPr id="10" name="TextBox 10"/>
          <p:cNvSpPr txBox="1"/>
          <p:nvPr/>
        </p:nvSpPr>
        <p:spPr>
          <a:xfrm>
            <a:off x="2582966" y="4859227"/>
            <a:ext cx="6296330" cy="3327632"/>
          </a:xfrm>
          <a:prstGeom prst="rect">
            <a:avLst/>
          </a:prstGeom>
        </p:spPr>
        <p:txBody>
          <a:bodyPr lIns="0" tIns="0" rIns="0" bIns="0" rtlCol="0" anchor="t">
            <a:spAutoFit/>
          </a:bodyPr>
          <a:lstStyle/>
          <a:p>
            <a:pPr algn="ctr">
              <a:lnSpc>
                <a:spcPts val="4430"/>
              </a:lnSpc>
            </a:pPr>
            <a:r>
              <a:rPr lang="en-US" sz="3164">
                <a:solidFill>
                  <a:srgbClr val="000000"/>
                </a:solidFill>
                <a:latin typeface="Berkshire Swash"/>
              </a:rPr>
              <a:t>Asexual reproduction involves the generation of offspring from a single parent without the fusion of gametes. The offspring are genetically identical or nearly identical to the parent.</a:t>
            </a:r>
          </a:p>
        </p:txBody>
      </p:sp>
      <p:sp>
        <p:nvSpPr>
          <p:cNvPr id="11" name="TextBox 11"/>
          <p:cNvSpPr txBox="1"/>
          <p:nvPr/>
        </p:nvSpPr>
        <p:spPr>
          <a:xfrm>
            <a:off x="10143931" y="4849702"/>
            <a:ext cx="5919088" cy="3213042"/>
          </a:xfrm>
          <a:prstGeom prst="rect">
            <a:avLst/>
          </a:prstGeom>
        </p:spPr>
        <p:txBody>
          <a:bodyPr lIns="0" tIns="0" rIns="0" bIns="0" rtlCol="0" anchor="t">
            <a:spAutoFit/>
          </a:bodyPr>
          <a:lstStyle/>
          <a:p>
            <a:pPr algn="ctr">
              <a:lnSpc>
                <a:spcPts val="4261"/>
              </a:lnSpc>
            </a:pPr>
            <a:r>
              <a:rPr lang="en-US" sz="3044">
                <a:solidFill>
                  <a:srgbClr val="000000"/>
                </a:solidFill>
                <a:latin typeface="Berkshire Swash"/>
              </a:rPr>
              <a:t>Sexual reproduction involves the formation of specialized reproductive cells called gametes (sperm and egg) and the fusion of these gametes to produce offspring with genetic variation.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19165" y="2499154"/>
            <a:ext cx="6031832" cy="4114800"/>
          </a:xfrm>
          <a:custGeom>
            <a:avLst/>
            <a:gdLst/>
            <a:ahLst/>
            <a:cxnLst/>
            <a:rect l="l" t="t" r="r" b="b"/>
            <a:pathLst>
              <a:path w="6031832" h="4114800">
                <a:moveTo>
                  <a:pt x="0" y="0"/>
                </a:moveTo>
                <a:lnTo>
                  <a:pt x="6031832" y="0"/>
                </a:lnTo>
                <a:lnTo>
                  <a:pt x="603183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929</Words>
  <Application>Microsoft Office PowerPoint</Application>
  <PresentationFormat>Custom</PresentationFormat>
  <Paragraphs>86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Berkshire Swash</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Processes: The Symphony of Survival"</dc:title>
  <cp:lastModifiedBy>SANDEEPKUMAR SHARMA</cp:lastModifiedBy>
  <cp:revision>2</cp:revision>
  <dcterms:created xsi:type="dcterms:W3CDTF">2006-08-16T00:00:00Z</dcterms:created>
  <dcterms:modified xsi:type="dcterms:W3CDTF">2024-01-13T10:45:14Z</dcterms:modified>
  <dc:identifier>DAF5vWjW4cM</dc:identifier>
</cp:coreProperties>
</file>